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7"/>
  </p:notesMasterIdLst>
  <p:sldIdLst>
    <p:sldId id="1018" r:id="rId2"/>
    <p:sldId id="448" r:id="rId3"/>
    <p:sldId id="265" r:id="rId4"/>
    <p:sldId id="348" r:id="rId5"/>
    <p:sldId id="263" r:id="rId6"/>
    <p:sldId id="367" r:id="rId7"/>
    <p:sldId id="368" r:id="rId8"/>
    <p:sldId id="288" r:id="rId9"/>
    <p:sldId id="269" r:id="rId10"/>
    <p:sldId id="430" r:id="rId11"/>
    <p:sldId id="446" r:id="rId12"/>
    <p:sldId id="379" r:id="rId13"/>
    <p:sldId id="1019" r:id="rId14"/>
    <p:sldId id="1020" r:id="rId15"/>
    <p:sldId id="44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48C3"/>
    <a:srgbClr val="FFA900"/>
    <a:srgbClr val="822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tile chiaro 1 - Color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Stile medio 4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785"/>
    <p:restoredTop sz="86889"/>
  </p:normalViewPr>
  <p:slideViewPr>
    <p:cSldViewPr snapToGrid="0">
      <p:cViewPr varScale="1">
        <p:scale>
          <a:sx n="91" d="100"/>
          <a:sy n="91" d="100"/>
        </p:scale>
        <p:origin x="360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53998F21-1B6F-BE4C-ABE0-A861132EE4E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8586AA06-B558-4742-923F-FBB503908C8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965D5B3C-AC65-BC4A-8E58-9BE6D25815F7}" type="datetimeFigureOut">
              <a:rPr lang="it-IT" altLang="it-IT"/>
              <a:pPr/>
              <a:t>11/03/24</a:t>
            </a:fld>
            <a:endParaRPr lang="it-IT" altLang="it-IT"/>
          </a:p>
        </p:txBody>
      </p:sp>
      <p:sp>
        <p:nvSpPr>
          <p:cNvPr id="4" name="Segnaposto immagine diapositiva 3">
            <a:extLst>
              <a:ext uri="{FF2B5EF4-FFF2-40B4-BE49-F238E27FC236}">
                <a16:creationId xmlns:a16="http://schemas.microsoft.com/office/drawing/2014/main" id="{5A7AA43A-BFE3-1F4F-950D-0E13E8ED28A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>
            <a:extLst>
              <a:ext uri="{FF2B5EF4-FFF2-40B4-BE49-F238E27FC236}">
                <a16:creationId xmlns:a16="http://schemas.microsoft.com/office/drawing/2014/main" id="{3A956C78-687F-AD4E-92AD-C53F495C10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noProof="0"/>
              <a:t>Modifica gli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9D7FF7D-A634-9A44-BE76-435BD1A4ED8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701DBE62-16F8-1047-8A74-703FC5BFF2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7B9681-4DC6-064B-9CC6-334A14769B3B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egnaposto immagine diapositiva 1">
            <a:extLst>
              <a:ext uri="{FF2B5EF4-FFF2-40B4-BE49-F238E27FC236}">
                <a16:creationId xmlns:a16="http://schemas.microsoft.com/office/drawing/2014/main" id="{2967CAF5-B563-08E9-AE1D-11A2E60C827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6" name="Segnaposto note 2">
            <a:extLst>
              <a:ext uri="{FF2B5EF4-FFF2-40B4-BE49-F238E27FC236}">
                <a16:creationId xmlns:a16="http://schemas.microsoft.com/office/drawing/2014/main" id="{93C8156C-6D79-A4FF-6242-F2855D701E7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it-IT">
              <a:ea typeface="ＭＳ Ｐゴシック" panose="020B0600070205080204" pitchFamily="34" charset="-128"/>
            </a:endParaRPr>
          </a:p>
        </p:txBody>
      </p:sp>
      <p:sp>
        <p:nvSpPr>
          <p:cNvPr id="16387" name="Segnaposto numero diapositiva 3">
            <a:extLst>
              <a:ext uri="{FF2B5EF4-FFF2-40B4-BE49-F238E27FC236}">
                <a16:creationId xmlns:a16="http://schemas.microsoft.com/office/drawing/2014/main" id="{106556C2-D99F-DA3E-EE7F-A2846E50FE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6A717A76-7A84-0745-967E-A3E4F75C488A}" type="slidenum">
              <a:rPr lang="it-IT" altLang="it-IT" sz="1200">
                <a:latin typeface="Calibri" panose="020F0502020204030204" pitchFamily="34" charset="0"/>
              </a:rPr>
              <a:pPr/>
              <a:t>1</a:t>
            </a:fld>
            <a:endParaRPr lang="it-IT" altLang="it-IT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it-IT" sz="1200" kern="1200" dirty="0">
              <a:solidFill>
                <a:schemeClr val="tx1"/>
              </a:solidFill>
              <a:effectLst/>
              <a:latin typeface="+mn-lt"/>
              <a:ea typeface="MS PGothic" panose="020B0600070205080204" pitchFamily="34" charset="-128"/>
              <a:cs typeface="MS PGothic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7B9681-4DC6-064B-9CC6-334A14769B3B}" type="slidenum">
              <a:rPr lang="it-IT" altLang="it-IT" smtClean="0"/>
              <a:pPr/>
              <a:t>15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6294694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it-IT" sz="1200" kern="1200" dirty="0">
              <a:solidFill>
                <a:schemeClr val="tx1"/>
              </a:solidFill>
              <a:effectLst/>
              <a:latin typeface="+mn-lt"/>
              <a:ea typeface="MS PGothic" panose="020B0600070205080204" pitchFamily="34" charset="-128"/>
              <a:cs typeface="MS PGothic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7B9681-4DC6-064B-9CC6-334A14769B3B}" type="slidenum">
              <a:rPr lang="it-IT" altLang="it-IT" smtClean="0"/>
              <a:pPr/>
              <a:t>2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560586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7650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it-IT">
                <a:latin typeface="Calibri" charset="0"/>
              </a:rPr>
              <a:t>Videofluoroscopia : visualizzazione dinamica delle fasi orale, faringea ed esofagea superiore, della deglutizione </a:t>
            </a:r>
          </a:p>
          <a:p>
            <a:pPr eaLnBrk="1" hangingPunct="1">
              <a:spcBef>
                <a:spcPct val="0"/>
              </a:spcBef>
            </a:pPr>
            <a:r>
              <a:rPr lang="it-IT">
                <a:latin typeface="Calibri" charset="0"/>
              </a:rPr>
              <a:t>Fibroscopia: visualizzazione diretta di alcuni aspetti della fase faringea. </a:t>
            </a:r>
          </a:p>
        </p:txBody>
      </p:sp>
      <p:sp>
        <p:nvSpPr>
          <p:cNvPr id="27651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FCD5F91-7410-0F40-BA3E-EE9ECDD52ED4}" type="slidenum">
              <a:rPr lang="it-IT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it-IT" sz="1200"/>
          </a:p>
        </p:txBody>
      </p:sp>
    </p:spTree>
    <p:extLst>
      <p:ext uri="{BB962C8B-B14F-4D97-AF65-F5344CB8AC3E}">
        <p14:creationId xmlns:p14="http://schemas.microsoft.com/office/powerpoint/2010/main" val="1984974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Segnaposto immagine diapositiva 1">
            <a:extLst>
              <a:ext uri="{FF2B5EF4-FFF2-40B4-BE49-F238E27FC236}">
                <a16:creationId xmlns:a16="http://schemas.microsoft.com/office/drawing/2014/main" id="{E6C0D906-05C3-B6E8-C20D-9BDB439B2DA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6" name="Segnaposto note 2">
            <a:extLst>
              <a:ext uri="{FF2B5EF4-FFF2-40B4-BE49-F238E27FC236}">
                <a16:creationId xmlns:a16="http://schemas.microsoft.com/office/drawing/2014/main" id="{335D5AA4-0D15-D091-FDD2-5C74DEFDB5A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it-IT" altLang="it-IT"/>
              <a:t>E’ pertanto evidente l’importanza di una adeguata valitazione delle capacità di alimentazione e deglutizione.</a:t>
            </a:r>
          </a:p>
          <a:p>
            <a:pPr eaLnBrk="1" hangingPunct="1"/>
            <a:r>
              <a:rPr lang="it-IT" altLang="it-IT"/>
              <a:t>Gli obiettivi di questa valutazione sono principalmente: </a:t>
            </a:r>
          </a:p>
        </p:txBody>
      </p:sp>
      <p:sp>
        <p:nvSpPr>
          <p:cNvPr id="62467" name="Segnaposto numero diapositiva 3">
            <a:extLst>
              <a:ext uri="{FF2B5EF4-FFF2-40B4-BE49-F238E27FC236}">
                <a16:creationId xmlns:a16="http://schemas.microsoft.com/office/drawing/2014/main" id="{5F99438F-3F90-0999-DDDC-093A3AE3A9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063A3EA7-3D3C-D441-8CE3-8771AA515153}" type="slidenum">
              <a:rPr lang="it-IT" altLang="it-IT" sz="1200"/>
              <a:pPr/>
              <a:t>5</a:t>
            </a:fld>
            <a:endParaRPr lang="it-IT" altLang="it-IT" sz="1200"/>
          </a:p>
        </p:txBody>
      </p:sp>
    </p:spTree>
    <p:extLst>
      <p:ext uri="{BB962C8B-B14F-4D97-AF65-F5344CB8AC3E}">
        <p14:creationId xmlns:p14="http://schemas.microsoft.com/office/powerpoint/2010/main" val="19658359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/>
              <a:t>Al fine di individualizzare </a:t>
            </a:r>
            <a:r>
              <a:rPr lang="it-IT" baseline="0" dirty="0"/>
              <a:t>le strategie nutrizionali è fondamentale effettuare una adeguata valutazione dell’efficienza delle funzioni orali e del rischio di aspirazione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aseline="0" dirty="0"/>
              <a:t>Le opzioni disponibili per tale valutazione sono </a:t>
            </a:r>
            <a:endParaRPr lang="it-IT" dirty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E1D50-D4C1-0E48-80A7-A7B14B62160E}" type="slidenum">
              <a:rPr lang="it-IT" smtClean="0"/>
              <a:pPr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4191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/>
              <a:t>Tuttavia è importante sottolineare che l’osservazione del pasto e la presentazione clinica sono in grado di predire solo parzialmente la presenza di aspirazione.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/>
              <a:t>In questo studio retrospettivo</a:t>
            </a:r>
            <a:r>
              <a:rPr lang="it-IT" baseline="0" dirty="0"/>
              <a:t> </a:t>
            </a:r>
            <a:r>
              <a:rPr lang="it-IT" dirty="0"/>
              <a:t>condotto dal gruppo di </a:t>
            </a:r>
            <a:r>
              <a:rPr lang="it-IT" dirty="0" err="1"/>
              <a:t>Rachel</a:t>
            </a:r>
            <a:r>
              <a:rPr lang="it-IT" dirty="0"/>
              <a:t> </a:t>
            </a:r>
            <a:r>
              <a:rPr lang="it-IT" dirty="0" err="1"/>
              <a:t>Rosen</a:t>
            </a:r>
            <a:r>
              <a:rPr lang="it-IT" dirty="0"/>
              <a:t> è stato valutato se i sintomi di presentazione fossero in grado di </a:t>
            </a:r>
            <a:r>
              <a:rPr lang="it-IT" dirty="0" err="1"/>
              <a:t>identiificare</a:t>
            </a:r>
            <a:r>
              <a:rPr lang="it-IT" baseline="0" dirty="0"/>
              <a:t> i pazienti a maggior rischio di aspirazione alla VFSS e </a:t>
            </a:r>
            <a:r>
              <a:rPr lang="it-IT" dirty="0"/>
              <a:t> se il CFE fosse in grado di predire le aspirazioni/penetrazioni per evitare l’esposizione a radiazioni.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/>
              <a:t>Valutazione retrospettiva di 160 lattanti età media 9 mesi che avevano effettuato sia CFE che VFSS per disfagia orofaringea. 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E1D50-D4C1-0E48-80A7-A7B14B62160E}" type="slidenum">
              <a:rPr lang="it-IT" smtClean="0"/>
              <a:pPr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01957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Segnaposto immagine diapositiva 1">
            <a:extLst>
              <a:ext uri="{FF2B5EF4-FFF2-40B4-BE49-F238E27FC236}">
                <a16:creationId xmlns:a16="http://schemas.microsoft.com/office/drawing/2014/main" id="{0FA46AAB-9C97-CC07-6C0B-BB3CE9CEF56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6" name="Segnaposto note 2">
            <a:extLst>
              <a:ext uri="{FF2B5EF4-FFF2-40B4-BE49-F238E27FC236}">
                <a16:creationId xmlns:a16="http://schemas.microsoft.com/office/drawing/2014/main" id="{5CC5F91C-A2E4-6857-B9F8-A8E7870D28C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it-IT" altLang="it-IT"/>
              <a:t>Uno strumento che può essere utile per avere una rapida stima del rischio di aspirazione, ma che non sostituisce le altre valutazioni clinico-strumentali, è il PEDI-EAT-10.</a:t>
            </a:r>
          </a:p>
          <a:p>
            <a:pPr eaLnBrk="1" hangingPunct="1">
              <a:spcBef>
                <a:spcPct val="0"/>
              </a:spcBef>
            </a:pPr>
            <a:r>
              <a:rPr lang="it-IT" altLang="it-IT"/>
              <a:t>Uno score compilato dai genitori, con 10 domande, per il quale un punteggio &gt;4 è indicativo di rischio di penetrazione/aspirazione</a:t>
            </a:r>
          </a:p>
        </p:txBody>
      </p:sp>
      <p:sp>
        <p:nvSpPr>
          <p:cNvPr id="67587" name="Segnaposto numero diapositiva 3">
            <a:extLst>
              <a:ext uri="{FF2B5EF4-FFF2-40B4-BE49-F238E27FC236}">
                <a16:creationId xmlns:a16="http://schemas.microsoft.com/office/drawing/2014/main" id="{81CAEBFF-A45F-F6F4-6A89-6F889AED00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64A73197-C042-804F-8DA0-205320F4C250}" type="slidenum">
              <a:rPr lang="it-IT" altLang="it-IT" sz="1200"/>
              <a:pPr/>
              <a:t>8</a:t>
            </a:fld>
            <a:endParaRPr lang="it-IT" altLang="it-IT" sz="1200"/>
          </a:p>
        </p:txBody>
      </p:sp>
    </p:spTree>
    <p:extLst>
      <p:ext uri="{BB962C8B-B14F-4D97-AF65-F5344CB8AC3E}">
        <p14:creationId xmlns:p14="http://schemas.microsoft.com/office/powerpoint/2010/main" val="10076637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egnaposto immagine diapositiva 1">
            <a:extLst>
              <a:ext uri="{FF2B5EF4-FFF2-40B4-BE49-F238E27FC236}">
                <a16:creationId xmlns:a16="http://schemas.microsoft.com/office/drawing/2014/main" id="{858E62C8-363D-6541-AB61-D7BF509C3D8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8" name="Segnaposto note 2">
            <a:extLst>
              <a:ext uri="{FF2B5EF4-FFF2-40B4-BE49-F238E27FC236}">
                <a16:creationId xmlns:a16="http://schemas.microsoft.com/office/drawing/2014/main" id="{8129C1FD-0256-0A41-B87A-3FB0F9E1C3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t-IT" altLang="it-IT"/>
          </a:p>
        </p:txBody>
      </p:sp>
      <p:sp>
        <p:nvSpPr>
          <p:cNvPr id="45059" name="Segnaposto numero diapositiva 3">
            <a:extLst>
              <a:ext uri="{FF2B5EF4-FFF2-40B4-BE49-F238E27FC236}">
                <a16:creationId xmlns:a16="http://schemas.microsoft.com/office/drawing/2014/main" id="{53CDBA93-5B93-9D49-857E-0BE30D4411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F6516AEB-74BF-EF4C-8632-CC850F892619}" type="slidenum">
              <a:rPr lang="it-IT" altLang="it-IT" sz="1200"/>
              <a:pPr/>
              <a:t>10</a:t>
            </a:fld>
            <a:endParaRPr lang="it-IT" altLang="it-IT" sz="1200"/>
          </a:p>
        </p:txBody>
      </p:sp>
    </p:spTree>
    <p:extLst>
      <p:ext uri="{BB962C8B-B14F-4D97-AF65-F5344CB8AC3E}">
        <p14:creationId xmlns:p14="http://schemas.microsoft.com/office/powerpoint/2010/main" val="8609770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8674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it-IT">
                <a:latin typeface="Calibri" charset="0"/>
              </a:rPr>
              <a:t>SNG può essere utilizzato per brevi periodi di tempo e prima del posizionamento di PEG per valutare la tolleranza; è meno invasivo ma puà essere facilmente dislocato, o può determinare sinusiti, otiti..</a:t>
            </a:r>
          </a:p>
          <a:p>
            <a:pPr eaLnBrk="1" hangingPunct="1">
              <a:spcBef>
                <a:spcPct val="0"/>
              </a:spcBef>
            </a:pPr>
            <a:r>
              <a:rPr lang="it-IT">
                <a:latin typeface="Calibri" charset="0"/>
              </a:rPr>
              <a:t>- Post-pilorica: alimentazione continua per evitare dumping syndrome e diarrea</a:t>
            </a:r>
          </a:p>
        </p:txBody>
      </p:sp>
      <p:sp>
        <p:nvSpPr>
          <p:cNvPr id="28675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761B221-4E1A-C84E-90FB-023775B90EFB}" type="slidenum">
              <a:rPr lang="it-IT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it-IT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188E9-1544-DF43-B799-E72BFBD2B729}" type="datetimeFigureOut">
              <a:rPr lang="it-IT" altLang="it-IT" smtClean="0"/>
              <a:pPr/>
              <a:t>11/03/24</a:t>
            </a:fld>
            <a:endParaRPr lang="it-IT" alt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95B65-1C27-C04C-BD18-6299BA2A12D5}" type="slidenum">
              <a:rPr lang="it-IT" altLang="it-IT" smtClean="0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490073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54541-EC9C-E441-92DA-F9FDBC71B9FB}" type="datetimeFigureOut">
              <a:rPr lang="it-IT" altLang="it-IT" smtClean="0"/>
              <a:pPr/>
              <a:t>11/03/24</a:t>
            </a:fld>
            <a:endParaRPr lang="it-IT" alt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80B1E-0C92-6D4E-A0F6-BB98B9DD776A}" type="slidenum">
              <a:rPr lang="it-IT" altLang="it-IT" smtClean="0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249830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B803A-4500-454B-85EE-DF41AB63DFC0}" type="datetimeFigureOut">
              <a:rPr lang="it-IT" altLang="it-IT" smtClean="0"/>
              <a:pPr/>
              <a:t>11/03/24</a:t>
            </a:fld>
            <a:endParaRPr lang="it-IT" alt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0700A-95CC-EE45-A036-7A1B67C75DF3}" type="slidenum">
              <a:rPr lang="it-IT" altLang="it-IT" smtClean="0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115691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3AE79-58AB-0D42-A891-11CAF586DB25}" type="datetimeFigureOut">
              <a:rPr lang="it-IT" altLang="it-IT" smtClean="0"/>
              <a:pPr/>
              <a:t>11/03/24</a:t>
            </a:fld>
            <a:endParaRPr lang="it-IT" alt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E69-866E-994B-83EE-9553D50552A1}" type="slidenum">
              <a:rPr lang="it-IT" altLang="it-IT" smtClean="0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382240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5E9F9-D9D5-E245-A943-5D26355F1066}" type="datetimeFigureOut">
              <a:rPr lang="it-IT" altLang="it-IT" smtClean="0"/>
              <a:pPr/>
              <a:t>11/03/24</a:t>
            </a:fld>
            <a:endParaRPr lang="it-IT" alt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B9E20-D21D-2A4B-8A84-CC3F977CE4B5}" type="slidenum">
              <a:rPr lang="it-IT" altLang="it-IT" smtClean="0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773092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14C03-724E-A144-BF08-1AF5C44A34D2}" type="datetimeFigureOut">
              <a:rPr lang="it-IT" altLang="it-IT" smtClean="0"/>
              <a:pPr/>
              <a:t>11/03/24</a:t>
            </a:fld>
            <a:endParaRPr lang="it-IT" alt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E672F-C625-CB48-BC8B-69845F67F116}" type="slidenum">
              <a:rPr lang="it-IT" altLang="it-IT" smtClean="0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103109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EBC64-E9C5-204D-936B-6E175D47B2A4}" type="datetimeFigureOut">
              <a:rPr lang="it-IT" altLang="it-IT" smtClean="0"/>
              <a:pPr/>
              <a:t>11/03/24</a:t>
            </a:fld>
            <a:endParaRPr lang="it-IT" alt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1FAC9-9728-2047-AB49-66553B4DBD31}" type="slidenum">
              <a:rPr lang="it-IT" altLang="it-IT" smtClean="0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775761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97F64-6EE2-B747-9BBA-482FE18C079E}" type="datetimeFigureOut">
              <a:rPr lang="it-IT" altLang="it-IT" smtClean="0"/>
              <a:pPr/>
              <a:t>11/03/24</a:t>
            </a:fld>
            <a:endParaRPr lang="it-IT" alt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F669-557F-394F-934E-BBE627B35A37}" type="slidenum">
              <a:rPr lang="it-IT" altLang="it-IT" smtClean="0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411784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CB848-903F-2343-A3FE-0A99CC3F4E18}" type="datetimeFigureOut">
              <a:rPr lang="it-IT" altLang="it-IT" smtClean="0"/>
              <a:pPr/>
              <a:t>11/03/24</a:t>
            </a:fld>
            <a:endParaRPr lang="it-IT" alt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7F651-CB77-A848-A612-0AB17A3D8FA8}" type="slidenum">
              <a:rPr lang="it-IT" altLang="it-IT" smtClean="0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20990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D7087-5D89-7544-BBDA-B5E27EFE0A5C}" type="datetimeFigureOut">
              <a:rPr lang="it-IT" altLang="it-IT" smtClean="0"/>
              <a:pPr/>
              <a:t>11/03/24</a:t>
            </a:fld>
            <a:endParaRPr lang="it-IT" alt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52AA-BC80-6C48-9B0F-4608D88D60D9}" type="slidenum">
              <a:rPr lang="it-IT" altLang="it-IT" smtClean="0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016457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27CA-4833-AC4C-85FB-BCB9A917B40A}" type="datetimeFigureOut">
              <a:rPr lang="it-IT" altLang="it-IT" smtClean="0"/>
              <a:pPr/>
              <a:t>11/03/24</a:t>
            </a:fld>
            <a:endParaRPr lang="it-IT" alt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2DCC5-1E4F-4448-88A0-A72DC4E0907C}" type="slidenum">
              <a:rPr lang="it-IT" altLang="it-IT" smtClean="0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345195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7936F8-41D1-2545-BE3D-A4BB12D16579}" type="datetimeFigureOut">
              <a:rPr lang="it-IT" altLang="it-IT" smtClean="0"/>
              <a:pPr/>
              <a:t>11/03/24</a:t>
            </a:fld>
            <a:endParaRPr lang="it-IT" alt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6B61FB-8B72-9A42-A2BC-BAF5929C0E21}" type="slidenum">
              <a:rPr lang="it-IT" altLang="it-IT" smtClean="0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87401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CasellaDiTesto 7">
            <a:extLst>
              <a:ext uri="{FF2B5EF4-FFF2-40B4-BE49-F238E27FC236}">
                <a16:creationId xmlns:a16="http://schemas.microsoft.com/office/drawing/2014/main" id="{E488508F-AB02-0EF5-0BCD-FFE0B564F3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8272" y="2607101"/>
            <a:ext cx="6705600" cy="1200329"/>
          </a:xfrm>
          <a:prstGeom prst="rect">
            <a:avLst/>
          </a:prstGeom>
          <a:noFill/>
          <a:ln w="28575">
            <a:solidFill>
              <a:srgbClr val="E148C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it-IT" altLang="it-IT" sz="3600" b="1" i="1" dirty="0">
                <a:solidFill>
                  <a:srgbClr val="002060"/>
                </a:solidFill>
              </a:rPr>
              <a:t>Il Pediatra </a:t>
            </a:r>
          </a:p>
          <a:p>
            <a:pPr algn="ctr" eaLnBrk="1" hangingPunct="1"/>
            <a:r>
              <a:rPr lang="it-IT" altLang="it-IT" sz="3600" b="1" i="1" dirty="0">
                <a:solidFill>
                  <a:srgbClr val="002060"/>
                </a:solidFill>
              </a:rPr>
              <a:t>Gastroenterologo</a:t>
            </a:r>
            <a:endParaRPr lang="it-IT" altLang="it-IT" sz="3600" i="1" dirty="0">
              <a:solidFill>
                <a:srgbClr val="002060"/>
              </a:solidFill>
            </a:endParaRPr>
          </a:p>
        </p:txBody>
      </p:sp>
      <p:sp>
        <p:nvSpPr>
          <p:cNvPr id="15362" name="CasellaDiTesto 6">
            <a:extLst>
              <a:ext uri="{FF2B5EF4-FFF2-40B4-BE49-F238E27FC236}">
                <a16:creationId xmlns:a16="http://schemas.microsoft.com/office/drawing/2014/main" id="{286DD029-5FB5-1933-22FB-E1B47CA443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972" y="4393506"/>
            <a:ext cx="3632201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it-IT" altLang="it-IT" sz="2800" b="1" i="1" dirty="0">
                <a:solidFill>
                  <a:srgbClr val="002060"/>
                </a:solidFill>
              </a:rPr>
              <a:t>Elena Scarpato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</a:pPr>
            <a:endParaRPr lang="it-IT" altLang="it-IT" sz="2800" b="1" i="1" dirty="0">
              <a:solidFill>
                <a:srgbClr val="002060"/>
              </a:solidFill>
            </a:endParaRP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it-IT" altLang="it-IT" sz="1800" i="1" dirty="0">
                <a:solidFill>
                  <a:srgbClr val="002060"/>
                </a:solidFill>
              </a:rPr>
              <a:t>U.O.C. Pediatria Generale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it-IT" altLang="it-IT" sz="1800" i="1" dirty="0">
                <a:solidFill>
                  <a:srgbClr val="002060"/>
                </a:solidFill>
              </a:rPr>
              <a:t>AOU Federico II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3DA6F9BB-2C89-FB62-A9A6-F896688D26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1"/>
          <a:stretch/>
        </p:blipFill>
        <p:spPr>
          <a:xfrm>
            <a:off x="0" y="0"/>
            <a:ext cx="4767856" cy="6858000"/>
          </a:xfrm>
          <a:prstGeom prst="rect">
            <a:avLst/>
          </a:prstGeom>
        </p:spPr>
      </p:pic>
      <p:pic>
        <p:nvPicPr>
          <p:cNvPr id="3074" name="Picture 2" descr="Azienda Ospedaliera Universitaria Federico II - Area Comunicazione">
            <a:extLst>
              <a:ext uri="{FF2B5EF4-FFF2-40B4-BE49-F238E27FC236}">
                <a16:creationId xmlns:a16="http://schemas.microsoft.com/office/drawing/2014/main" id="{6463BF4A-5AD6-5822-42C0-EC99C6D7FE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7971" y="123760"/>
            <a:ext cx="1629229" cy="1629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Immagine 5">
            <a:extLst>
              <a:ext uri="{FF2B5EF4-FFF2-40B4-BE49-F238E27FC236}">
                <a16:creationId xmlns:a16="http://schemas.microsoft.com/office/drawing/2014/main" id="{CA73B52B-2558-1E4D-BA38-DF342EBA3B8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81" b="24236"/>
          <a:stretch/>
        </p:blipFill>
        <p:spPr bwMode="auto">
          <a:xfrm>
            <a:off x="2037086" y="522264"/>
            <a:ext cx="8117829" cy="1204936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pic>
        <p:nvPicPr>
          <p:cNvPr id="44037" name="Immagine 5">
            <a:extLst>
              <a:ext uri="{FF2B5EF4-FFF2-40B4-BE49-F238E27FC236}">
                <a16:creationId xmlns:a16="http://schemas.microsoft.com/office/drawing/2014/main" id="{D338AF8B-FFE9-154F-838A-7A9A059151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8541" y="2656280"/>
            <a:ext cx="2782888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394891F1-E4C3-C540-990A-75255D044F4B}"/>
              </a:ext>
            </a:extLst>
          </p:cNvPr>
          <p:cNvSpPr txBox="1"/>
          <p:nvPr/>
        </p:nvSpPr>
        <p:spPr>
          <a:xfrm>
            <a:off x="615406" y="5652674"/>
            <a:ext cx="10961189" cy="707886"/>
          </a:xfrm>
          <a:prstGeom prst="rect">
            <a:avLst/>
          </a:prstGeom>
          <a:noFill/>
          <a:ln w="19050"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it-IT" sz="2000" b="1" dirty="0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No single marker of </a:t>
            </a:r>
            <a:r>
              <a:rPr lang="it-IT" sz="20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growth</a:t>
            </a:r>
            <a:r>
              <a:rPr lang="it-IT" sz="2000" b="1" dirty="0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sz="20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nutrition</a:t>
            </a:r>
            <a:r>
              <a:rPr lang="it-IT" sz="2000" b="1" dirty="0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it-IT" sz="2000" b="1" dirty="0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reliable</a:t>
            </a:r>
            <a:r>
              <a:rPr lang="it-IT" sz="2000" b="1" dirty="0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sz="20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isolation</a:t>
            </a:r>
            <a:r>
              <a:rPr lang="it-IT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0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especially</a:t>
            </a:r>
            <a:r>
              <a:rPr lang="it-IT" sz="2000" b="1" dirty="0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sz="20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children</a:t>
            </a:r>
            <a:r>
              <a:rPr lang="it-IT" sz="2000" b="1" dirty="0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with </a:t>
            </a:r>
            <a:r>
              <a:rPr lang="it-IT" sz="20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neurodisability</a:t>
            </a:r>
            <a:r>
              <a:rPr lang="it-IT" sz="2000" b="1" dirty="0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where</a:t>
            </a:r>
            <a:r>
              <a:rPr lang="it-IT" sz="2000" b="1" dirty="0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measurements</a:t>
            </a:r>
            <a:r>
              <a:rPr lang="it-IT" sz="2000" b="1" dirty="0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are </a:t>
            </a:r>
            <a:r>
              <a:rPr lang="it-IT" sz="20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less</a:t>
            </a:r>
            <a:r>
              <a:rPr lang="it-IT" sz="2000" b="1" dirty="0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reliable</a:t>
            </a:r>
            <a:r>
              <a:rPr lang="it-IT" sz="2000" b="1" dirty="0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sz="20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reproducible</a:t>
            </a:r>
            <a:endParaRPr lang="it-IT" sz="2000" b="1" dirty="0">
              <a:solidFill>
                <a:srgbClr val="7030A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9AC4A58A-6C0B-A945-B258-C083A8B950DB}"/>
              </a:ext>
            </a:extLst>
          </p:cNvPr>
          <p:cNvSpPr txBox="1"/>
          <p:nvPr/>
        </p:nvSpPr>
        <p:spPr>
          <a:xfrm>
            <a:off x="1285475" y="1891104"/>
            <a:ext cx="7032596" cy="3641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Use</a:t>
            </a:r>
            <a:r>
              <a:rPr lang="it-IT" dirty="0">
                <a:solidFill>
                  <a:srgbClr val="FFA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or more of the </a:t>
            </a:r>
            <a:r>
              <a:rPr lang="it-IT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following</a:t>
            </a:r>
            <a:r>
              <a:rPr lang="it-IT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RED FLAGS SIGNS 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for the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identification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undernutrition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children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with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neurological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impairment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algn="just"/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50000"/>
              </a:lnSpc>
              <a:buFontTx/>
              <a:buChar char="-"/>
            </a:pP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Physical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signs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undernutrition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such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decubitus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skin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problems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poor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peripheral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circulation</a:t>
            </a: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50000"/>
              </a:lnSpc>
              <a:buFontTx/>
              <a:buChar char="-"/>
            </a:pP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Weight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score &lt; -2</a:t>
            </a:r>
          </a:p>
          <a:p>
            <a:pPr marL="285750" indent="-285750" algn="just">
              <a:lnSpc>
                <a:spcPct val="150000"/>
              </a:lnSpc>
              <a:buFontTx/>
              <a:buChar char="-"/>
            </a:pP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Triceps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skinfold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thickness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&lt;10</a:t>
            </a:r>
            <a:r>
              <a:rPr lang="it-IT" b="1" baseline="300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centile</a:t>
            </a:r>
            <a:endParaRPr lang="it-IT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50000"/>
              </a:lnSpc>
              <a:buFontTx/>
              <a:buChar char="-"/>
            </a:pP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Mid-upper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arm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fat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muscle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area &lt;10</a:t>
            </a:r>
            <a:r>
              <a:rPr lang="it-IT" b="1" baseline="300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 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centile</a:t>
            </a:r>
          </a:p>
          <a:p>
            <a:pPr marL="285750" indent="-285750" algn="just">
              <a:lnSpc>
                <a:spcPct val="150000"/>
              </a:lnSpc>
              <a:buFontTx/>
              <a:buChar char="-"/>
            </a:pP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Faltering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weight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and/or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failure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thrive</a:t>
            </a: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D34AFAD-4197-C04F-B10A-E64FEFA847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33487" y="6399860"/>
            <a:ext cx="31210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it-IT" altLang="it-IT" sz="1400" i="1" dirty="0">
                <a:latin typeface="Arial" panose="020B0604020202020204" pitchFamily="34" charset="0"/>
                <a:cs typeface="Arial" panose="020B0604020202020204" pitchFamily="34" charset="0"/>
              </a:rPr>
              <a:t>Romano C  et al. JPGN 2017</a:t>
            </a:r>
          </a:p>
        </p:txBody>
      </p:sp>
      <p:cxnSp>
        <p:nvCxnSpPr>
          <p:cNvPr id="4" name="Connettore 1 3">
            <a:extLst>
              <a:ext uri="{FF2B5EF4-FFF2-40B4-BE49-F238E27FC236}">
                <a16:creationId xmlns:a16="http://schemas.microsoft.com/office/drawing/2014/main" id="{83FC5264-313D-D9F6-28B9-74E553C30979}"/>
              </a:ext>
            </a:extLst>
          </p:cNvPr>
          <p:cNvCxnSpPr/>
          <p:nvPr/>
        </p:nvCxnSpPr>
        <p:spPr>
          <a:xfrm>
            <a:off x="377371" y="444118"/>
            <a:ext cx="11234058" cy="0"/>
          </a:xfrm>
          <a:prstGeom prst="line">
            <a:avLst/>
          </a:prstGeom>
          <a:ln w="28575">
            <a:solidFill>
              <a:srgbClr val="E14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72247012-CA6D-B32F-8170-D93A80C3A0E5}"/>
              </a:ext>
            </a:extLst>
          </p:cNvPr>
          <p:cNvSpPr txBox="1"/>
          <p:nvPr/>
        </p:nvSpPr>
        <p:spPr>
          <a:xfrm>
            <a:off x="275771" y="51879"/>
            <a:ext cx="115291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Sindrome di Rubinstein-</a:t>
            </a:r>
            <a:r>
              <a:rPr lang="it-IT" sz="16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Taybi</a:t>
            </a:r>
            <a:r>
              <a:rPr lang="it-IT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modello assistenziale in età pediatrica 									E. Scarpato  </a:t>
            </a:r>
          </a:p>
        </p:txBody>
      </p:sp>
    </p:spTree>
    <p:extLst>
      <p:ext uri="{BB962C8B-B14F-4D97-AF65-F5344CB8AC3E}">
        <p14:creationId xmlns:p14="http://schemas.microsoft.com/office/powerpoint/2010/main" val="14816352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>
            <a:extLst>
              <a:ext uri="{FF2B5EF4-FFF2-40B4-BE49-F238E27FC236}">
                <a16:creationId xmlns:a16="http://schemas.microsoft.com/office/drawing/2014/main" id="{898C4BDD-4550-CE4C-AF62-0EF850E9F4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3855" y="6439237"/>
            <a:ext cx="669900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it-IT" altLang="it-IT" sz="1400" i="1" dirty="0">
                <a:latin typeface="Arial" panose="020B0604020202020204" pitchFamily="34" charset="0"/>
                <a:cs typeface="Arial" panose="020B0604020202020204" pitchFamily="34" charset="0"/>
              </a:rPr>
              <a:t>ESPGHAN </a:t>
            </a:r>
            <a:r>
              <a:rPr lang="it-IT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Dietetic</a:t>
            </a:r>
            <a:r>
              <a:rPr lang="it-IT" sz="1400" i="1" dirty="0">
                <a:latin typeface="Arial" panose="020B0604020202020204" pitchFamily="34" charset="0"/>
                <a:cs typeface="Arial" panose="020B0604020202020204" pitchFamily="34" charset="0"/>
              </a:rPr>
              <a:t> Management of </a:t>
            </a:r>
            <a:r>
              <a:rPr lang="it-IT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Children</a:t>
            </a:r>
            <a:r>
              <a:rPr lang="it-IT" sz="1400" i="1" dirty="0">
                <a:latin typeface="Arial" panose="020B0604020202020204" pitchFamily="34" charset="0"/>
                <a:cs typeface="Arial" panose="020B0604020202020204" pitchFamily="34" charset="0"/>
              </a:rPr>
              <a:t> with </a:t>
            </a:r>
            <a:r>
              <a:rPr lang="it-IT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Neurological</a:t>
            </a:r>
            <a:r>
              <a:rPr lang="it-IT" sz="1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Impairments</a:t>
            </a:r>
            <a:r>
              <a:rPr lang="it-IT" sz="1400" i="1" dirty="0">
                <a:latin typeface="Arial" panose="020B0604020202020204" pitchFamily="34" charset="0"/>
                <a:cs typeface="Arial" panose="020B0604020202020204" pitchFamily="34" charset="0"/>
              </a:rPr>
              <a:t>  2019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B10E757F-9230-0A4A-A10C-A4EDF17729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421" y="1083142"/>
            <a:ext cx="5912596" cy="1297151"/>
          </a:xfrm>
          <a:prstGeom prst="rect">
            <a:avLst/>
          </a:prstGeom>
        </p:spPr>
      </p:pic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99A6AFBB-0260-C74F-8884-F5BDBC008FB5}"/>
              </a:ext>
            </a:extLst>
          </p:cNvPr>
          <p:cNvSpPr txBox="1"/>
          <p:nvPr/>
        </p:nvSpPr>
        <p:spPr>
          <a:xfrm>
            <a:off x="877839" y="584570"/>
            <a:ext cx="51624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Feedings</a:t>
            </a:r>
            <a:r>
              <a:rPr lang="it-IT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route</a:t>
            </a:r>
            <a:r>
              <a:rPr lang="it-IT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it-IT" sz="24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administration</a:t>
            </a:r>
            <a:r>
              <a:rPr lang="it-IT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AE5A29AE-5E58-8342-807F-8C8FDE803A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3982" y="720438"/>
            <a:ext cx="3040442" cy="1148029"/>
          </a:xfrm>
          <a:prstGeom prst="rect">
            <a:avLst/>
          </a:prstGeom>
        </p:spPr>
      </p:pic>
      <p:pic>
        <p:nvPicPr>
          <p:cNvPr id="21" name="Immagine 7">
            <a:extLst>
              <a:ext uri="{FF2B5EF4-FFF2-40B4-BE49-F238E27FC236}">
                <a16:creationId xmlns:a16="http://schemas.microsoft.com/office/drawing/2014/main" id="{91AF2A03-BE4B-094B-99F0-5DC4627C4E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5" b="34448"/>
          <a:stretch>
            <a:fillRect/>
          </a:stretch>
        </p:blipFill>
        <p:spPr bwMode="auto">
          <a:xfrm>
            <a:off x="1672439" y="6208851"/>
            <a:ext cx="1276350" cy="53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14262407-EC67-F944-817F-9CD3C47186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161" y="2460486"/>
            <a:ext cx="5530798" cy="1494008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D9CD795C-38D4-3C4D-844E-C1CA52510C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190" y="4795762"/>
            <a:ext cx="5747327" cy="909649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CF728BE4-BDF4-8A4C-852B-AD1F907826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553" y="4078487"/>
            <a:ext cx="2404820" cy="2127035"/>
          </a:xfrm>
          <a:prstGeom prst="rect">
            <a:avLst/>
          </a:prstGeom>
          <a:ln w="38100">
            <a:solidFill>
              <a:srgbClr val="FFA900"/>
            </a:solidFill>
          </a:ln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8D813F86-3803-124C-81F7-3620BBE3F47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714" y="2519439"/>
            <a:ext cx="2119979" cy="1867982"/>
          </a:xfrm>
          <a:prstGeom prst="rect">
            <a:avLst/>
          </a:prstGeom>
        </p:spPr>
      </p:pic>
      <p:cxnSp>
        <p:nvCxnSpPr>
          <p:cNvPr id="5" name="Connettore 1 4">
            <a:extLst>
              <a:ext uri="{FF2B5EF4-FFF2-40B4-BE49-F238E27FC236}">
                <a16:creationId xmlns:a16="http://schemas.microsoft.com/office/drawing/2014/main" id="{01B02129-C7B1-4127-3EA4-05B4A8A52027}"/>
              </a:ext>
            </a:extLst>
          </p:cNvPr>
          <p:cNvCxnSpPr/>
          <p:nvPr/>
        </p:nvCxnSpPr>
        <p:spPr>
          <a:xfrm>
            <a:off x="377371" y="444118"/>
            <a:ext cx="11234058" cy="0"/>
          </a:xfrm>
          <a:prstGeom prst="line">
            <a:avLst/>
          </a:prstGeom>
          <a:ln w="28575">
            <a:solidFill>
              <a:srgbClr val="E14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15C055A9-4F4D-8131-3EE2-08130F68ADCA}"/>
              </a:ext>
            </a:extLst>
          </p:cNvPr>
          <p:cNvSpPr txBox="1"/>
          <p:nvPr/>
        </p:nvSpPr>
        <p:spPr>
          <a:xfrm>
            <a:off x="275771" y="51879"/>
            <a:ext cx="115291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Sindrome di Rubinstein-</a:t>
            </a:r>
            <a:r>
              <a:rPr lang="it-IT" sz="16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Taybi</a:t>
            </a:r>
            <a:r>
              <a:rPr lang="it-IT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modello assistenziale in età pediatrica 									E. Scarpato  </a:t>
            </a:r>
          </a:p>
        </p:txBody>
      </p:sp>
    </p:spTree>
    <p:extLst>
      <p:ext uri="{BB962C8B-B14F-4D97-AF65-F5344CB8AC3E}">
        <p14:creationId xmlns:p14="http://schemas.microsoft.com/office/powerpoint/2010/main" val="2658033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7" name="Gruppo 7"/>
          <p:cNvGrpSpPr>
            <a:grpSpLocks/>
          </p:cNvGrpSpPr>
          <p:nvPr/>
        </p:nvGrpSpPr>
        <p:grpSpPr bwMode="auto">
          <a:xfrm>
            <a:off x="817085" y="1866401"/>
            <a:ext cx="3749647" cy="3490961"/>
            <a:chOff x="866303" y="2876743"/>
            <a:chExt cx="4307715" cy="2506870"/>
          </a:xfrm>
        </p:grpSpPr>
        <p:sp>
          <p:nvSpPr>
            <p:cNvPr id="4118" name="CasellaDiTesto 3"/>
            <p:cNvSpPr txBox="1">
              <a:spLocks noChangeArrowheads="1"/>
            </p:cNvSpPr>
            <p:nvPr/>
          </p:nvSpPr>
          <p:spPr bwMode="auto">
            <a:xfrm>
              <a:off x="866303" y="2876743"/>
              <a:ext cx="4307715" cy="1338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>
                <a:lnSpc>
                  <a:spcPct val="130000"/>
                </a:lnSpc>
                <a:buFontTx/>
                <a:buChar char="-"/>
              </a:pPr>
              <a:r>
                <a:rPr lang="it-IT" sz="1800" dirty="0"/>
                <a:t> Nutrizione orale &lt;60-80% fabbisogno</a:t>
              </a:r>
            </a:p>
            <a:p>
              <a:pPr eaLnBrk="1" hangingPunct="1">
                <a:lnSpc>
                  <a:spcPct val="130000"/>
                </a:lnSpc>
                <a:buFontTx/>
                <a:buChar char="-"/>
              </a:pPr>
              <a:r>
                <a:rPr lang="it-IT" sz="1800" dirty="0"/>
                <a:t> Tempo pasto &gt; 4-6 ore/die</a:t>
              </a:r>
            </a:p>
            <a:p>
              <a:pPr eaLnBrk="1" hangingPunct="1">
                <a:lnSpc>
                  <a:spcPct val="130000"/>
                </a:lnSpc>
                <a:buFontTx/>
                <a:buChar char="-"/>
              </a:pPr>
              <a:r>
                <a:rPr lang="it-IT" sz="1800" dirty="0"/>
                <a:t> Crescita inadeguata</a:t>
              </a:r>
            </a:p>
            <a:p>
              <a:pPr eaLnBrk="1" hangingPunct="1">
                <a:lnSpc>
                  <a:spcPct val="130000"/>
                </a:lnSpc>
                <a:buFontTx/>
                <a:buChar char="-"/>
              </a:pPr>
              <a:r>
                <a:rPr lang="it-IT" sz="1800" dirty="0"/>
                <a:t> Plica </a:t>
              </a:r>
              <a:r>
                <a:rPr lang="it-IT" sz="1800" dirty="0" err="1"/>
                <a:t>tricipitale</a:t>
              </a:r>
              <a:r>
                <a:rPr lang="it-IT" sz="1800" dirty="0"/>
                <a:t> &lt;5° </a:t>
              </a:r>
              <a:r>
                <a:rPr lang="it-IT" sz="1800" dirty="0" err="1"/>
                <a:t>ct</a:t>
              </a:r>
              <a:endParaRPr lang="it-IT" sz="1800" dirty="0"/>
            </a:p>
            <a:p>
              <a:pPr eaLnBrk="1" hangingPunct="1">
                <a:lnSpc>
                  <a:spcPct val="130000"/>
                </a:lnSpc>
                <a:buFontTx/>
                <a:buChar char="-"/>
              </a:pPr>
              <a:r>
                <a:rPr lang="it-IT" sz="1800" dirty="0"/>
                <a:t> Rischio aspirazione </a:t>
              </a:r>
            </a:p>
          </p:txBody>
        </p:sp>
        <p:sp>
          <p:nvSpPr>
            <p:cNvPr id="5" name="Freccia a destra 4"/>
            <p:cNvSpPr/>
            <p:nvPr/>
          </p:nvSpPr>
          <p:spPr>
            <a:xfrm rot="5400000">
              <a:off x="2760006" y="4186016"/>
              <a:ext cx="309918" cy="70579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/>
            </a:p>
          </p:txBody>
        </p:sp>
        <p:sp>
          <p:nvSpPr>
            <p:cNvPr id="4120" name="CasellaDiTesto 5"/>
            <p:cNvSpPr txBox="1">
              <a:spLocks noChangeArrowheads="1"/>
            </p:cNvSpPr>
            <p:nvPr/>
          </p:nvSpPr>
          <p:spPr bwMode="auto">
            <a:xfrm>
              <a:off x="1377729" y="4786872"/>
              <a:ext cx="2996585" cy="5967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it-IT" b="1" dirty="0"/>
                <a:t>Nutrizione Enterale</a:t>
              </a:r>
            </a:p>
          </p:txBody>
        </p:sp>
      </p:grpSp>
      <p:sp>
        <p:nvSpPr>
          <p:cNvPr id="4115" name="Rettangolo 1"/>
          <p:cNvSpPr>
            <a:spLocks noChangeArrowheads="1"/>
          </p:cNvSpPr>
          <p:nvPr/>
        </p:nvSpPr>
        <p:spPr bwMode="auto">
          <a:xfrm>
            <a:off x="8619841" y="6338323"/>
            <a:ext cx="29915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i="1" baseline="30000" dirty="0" err="1"/>
              <a:t>J</a:t>
            </a:r>
            <a:r>
              <a:rPr lang="it-IT" i="1" baseline="30000" dirty="0"/>
              <a:t> </a:t>
            </a:r>
            <a:r>
              <a:rPr lang="it-IT" i="1" baseline="30000" dirty="0" err="1"/>
              <a:t>Pediatr</a:t>
            </a:r>
            <a:r>
              <a:rPr lang="it-IT" i="1" baseline="30000" dirty="0"/>
              <a:t> </a:t>
            </a:r>
            <a:r>
              <a:rPr lang="it-IT" i="1" baseline="30000" dirty="0" err="1"/>
              <a:t>Gastroenterol</a:t>
            </a:r>
            <a:r>
              <a:rPr lang="it-IT" i="1" baseline="30000" dirty="0"/>
              <a:t> </a:t>
            </a:r>
            <a:r>
              <a:rPr lang="it-IT" i="1" baseline="30000" dirty="0" err="1"/>
              <a:t>Nutr</a:t>
            </a:r>
            <a:r>
              <a:rPr lang="it-IT" i="1" baseline="30000" dirty="0"/>
              <a:t> 2010; 51:110-22</a:t>
            </a:r>
            <a:endParaRPr lang="it-IT" i="1" dirty="0"/>
          </a:p>
        </p:txBody>
      </p:sp>
      <p:sp>
        <p:nvSpPr>
          <p:cNvPr id="12" name="Titolo 1"/>
          <p:cNvSpPr txBox="1">
            <a:spLocks/>
          </p:cNvSpPr>
          <p:nvPr/>
        </p:nvSpPr>
        <p:spPr bwMode="auto">
          <a:xfrm>
            <a:off x="1824112" y="486576"/>
            <a:ext cx="8229600" cy="711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anchor="ctr"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it-IT" sz="2800" b="1" dirty="0">
                <a:solidFill>
                  <a:srgbClr val="1F497D"/>
                </a:solidFill>
                <a:latin typeface="Calibri" charset="0"/>
              </a:rPr>
              <a:t>Indicazioni per introduzione supporto nutrizionale </a:t>
            </a:r>
          </a:p>
        </p:txBody>
      </p:sp>
      <p:pic>
        <p:nvPicPr>
          <p:cNvPr id="1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8912" y="1844863"/>
            <a:ext cx="4841223" cy="4351338"/>
          </a:xfrm>
          <a:noFill/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2249" y="1304288"/>
            <a:ext cx="4799649" cy="54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tangolo 1"/>
          <p:cNvSpPr/>
          <p:nvPr/>
        </p:nvSpPr>
        <p:spPr>
          <a:xfrm>
            <a:off x="581542" y="1844863"/>
            <a:ext cx="3969800" cy="3587766"/>
          </a:xfrm>
          <a:prstGeom prst="rect">
            <a:avLst/>
          </a:prstGeom>
          <a:noFill/>
          <a:ln w="38100" cmpd="sng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4" name="Connettore 1 3">
            <a:extLst>
              <a:ext uri="{FF2B5EF4-FFF2-40B4-BE49-F238E27FC236}">
                <a16:creationId xmlns:a16="http://schemas.microsoft.com/office/drawing/2014/main" id="{FA889FDC-17E6-11C8-EEA8-FAA8F85FD2D5}"/>
              </a:ext>
            </a:extLst>
          </p:cNvPr>
          <p:cNvCxnSpPr/>
          <p:nvPr/>
        </p:nvCxnSpPr>
        <p:spPr>
          <a:xfrm>
            <a:off x="377371" y="444118"/>
            <a:ext cx="11234058" cy="0"/>
          </a:xfrm>
          <a:prstGeom prst="line">
            <a:avLst/>
          </a:prstGeom>
          <a:ln w="28575">
            <a:solidFill>
              <a:srgbClr val="E14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8ECB4C83-065A-0A09-4719-BB7E11790B1B}"/>
              </a:ext>
            </a:extLst>
          </p:cNvPr>
          <p:cNvSpPr txBox="1"/>
          <p:nvPr/>
        </p:nvSpPr>
        <p:spPr>
          <a:xfrm>
            <a:off x="275771" y="51879"/>
            <a:ext cx="115291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Sindrome di Rubinstein-</a:t>
            </a:r>
            <a:r>
              <a:rPr lang="it-IT" sz="16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Taybi</a:t>
            </a:r>
            <a:r>
              <a:rPr lang="it-IT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modello assistenziale in età pediatrica 									E. Scarpato  </a:t>
            </a:r>
          </a:p>
        </p:txBody>
      </p:sp>
    </p:spTree>
    <p:extLst>
      <p:ext uri="{BB962C8B-B14F-4D97-AF65-F5344CB8AC3E}">
        <p14:creationId xmlns:p14="http://schemas.microsoft.com/office/powerpoint/2010/main" val="35782736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99A6AFBB-0260-C74F-8884-F5BDBC008FB5}"/>
              </a:ext>
            </a:extLst>
          </p:cNvPr>
          <p:cNvSpPr txBox="1"/>
          <p:nvPr/>
        </p:nvSpPr>
        <p:spPr>
          <a:xfrm>
            <a:off x="2490458" y="584570"/>
            <a:ext cx="7211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Gastroesophageal</a:t>
            </a:r>
            <a:r>
              <a:rPr lang="it-IT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reflux</a:t>
            </a:r>
            <a:r>
              <a:rPr lang="it-IT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disease</a:t>
            </a:r>
            <a:r>
              <a:rPr lang="it-IT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management</a:t>
            </a:r>
          </a:p>
        </p:txBody>
      </p:sp>
      <p:cxnSp>
        <p:nvCxnSpPr>
          <p:cNvPr id="5" name="Connettore 1 4">
            <a:extLst>
              <a:ext uri="{FF2B5EF4-FFF2-40B4-BE49-F238E27FC236}">
                <a16:creationId xmlns:a16="http://schemas.microsoft.com/office/drawing/2014/main" id="{01B02129-C7B1-4127-3EA4-05B4A8A52027}"/>
              </a:ext>
            </a:extLst>
          </p:cNvPr>
          <p:cNvCxnSpPr/>
          <p:nvPr/>
        </p:nvCxnSpPr>
        <p:spPr>
          <a:xfrm>
            <a:off x="377371" y="444118"/>
            <a:ext cx="11234058" cy="0"/>
          </a:xfrm>
          <a:prstGeom prst="line">
            <a:avLst/>
          </a:prstGeom>
          <a:ln w="28575">
            <a:solidFill>
              <a:srgbClr val="E14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15C055A9-4F4D-8131-3EE2-08130F68ADCA}"/>
              </a:ext>
            </a:extLst>
          </p:cNvPr>
          <p:cNvSpPr txBox="1"/>
          <p:nvPr/>
        </p:nvSpPr>
        <p:spPr>
          <a:xfrm>
            <a:off x="275771" y="51879"/>
            <a:ext cx="115291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Sindrome di Rubinstein-</a:t>
            </a:r>
            <a:r>
              <a:rPr lang="it-IT" sz="16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Taybi</a:t>
            </a:r>
            <a:r>
              <a:rPr lang="it-IT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modello assistenziale in età pediatrica 									E. Scarpato 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0AF99266-1D18-C4E0-D6B3-B3216DA63E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2" y="1450006"/>
            <a:ext cx="5460721" cy="4164634"/>
          </a:xfrm>
          <a:prstGeom prst="rect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53EC916B-A049-4927-23B2-43E69C314C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157" y="2803223"/>
            <a:ext cx="6213231" cy="1190191"/>
          </a:xfrm>
          <a:prstGeom prst="rect">
            <a:avLst/>
          </a:prstGeom>
          <a:ln w="28575">
            <a:solidFill>
              <a:srgbClr val="7030A0"/>
            </a:solidFill>
          </a:ln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170EDAB9-9825-52BE-5A9B-C248D5260D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7597" y="6459891"/>
            <a:ext cx="246440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it-IT" altLang="it-IT" sz="1400" i="1" dirty="0">
                <a:latin typeface="Arial" panose="020B0604020202020204" pitchFamily="34" charset="0"/>
                <a:cs typeface="Arial" panose="020B0604020202020204" pitchFamily="34" charset="0"/>
              </a:rPr>
              <a:t>Rosen </a:t>
            </a:r>
            <a:r>
              <a:rPr lang="it-IT" altLang="it-IT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it-IT" altLang="it-IT" sz="1400" i="1" dirty="0">
                <a:latin typeface="Arial" panose="020B0604020202020204" pitchFamily="34" charset="0"/>
                <a:cs typeface="Arial" panose="020B0604020202020204" pitchFamily="34" charset="0"/>
              </a:rPr>
              <a:t> et al. JPGN 2018 </a:t>
            </a:r>
            <a:endParaRPr lang="it-IT" sz="1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65949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99A6AFBB-0260-C74F-8884-F5BDBC008FB5}"/>
              </a:ext>
            </a:extLst>
          </p:cNvPr>
          <p:cNvSpPr txBox="1"/>
          <p:nvPr/>
        </p:nvSpPr>
        <p:spPr>
          <a:xfrm>
            <a:off x="4028288" y="584570"/>
            <a:ext cx="4135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Constipation</a:t>
            </a:r>
            <a:r>
              <a:rPr lang="it-IT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management</a:t>
            </a:r>
          </a:p>
        </p:txBody>
      </p:sp>
      <p:cxnSp>
        <p:nvCxnSpPr>
          <p:cNvPr id="5" name="Connettore 1 4">
            <a:extLst>
              <a:ext uri="{FF2B5EF4-FFF2-40B4-BE49-F238E27FC236}">
                <a16:creationId xmlns:a16="http://schemas.microsoft.com/office/drawing/2014/main" id="{01B02129-C7B1-4127-3EA4-05B4A8A52027}"/>
              </a:ext>
            </a:extLst>
          </p:cNvPr>
          <p:cNvCxnSpPr/>
          <p:nvPr/>
        </p:nvCxnSpPr>
        <p:spPr>
          <a:xfrm>
            <a:off x="377371" y="444118"/>
            <a:ext cx="11234058" cy="0"/>
          </a:xfrm>
          <a:prstGeom prst="line">
            <a:avLst/>
          </a:prstGeom>
          <a:ln w="28575">
            <a:solidFill>
              <a:srgbClr val="E14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15C055A9-4F4D-8131-3EE2-08130F68ADCA}"/>
              </a:ext>
            </a:extLst>
          </p:cNvPr>
          <p:cNvSpPr txBox="1"/>
          <p:nvPr/>
        </p:nvSpPr>
        <p:spPr>
          <a:xfrm>
            <a:off x="275771" y="51879"/>
            <a:ext cx="115291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Sindrome di Rubinstein-</a:t>
            </a:r>
            <a:r>
              <a:rPr lang="it-IT" sz="16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Taybi</a:t>
            </a:r>
            <a:r>
              <a:rPr lang="it-IT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modello assistenziale in età pediatrica 									E. Scarpato  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F90CEBCB-7148-7BCC-48A8-2EAF398108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844" y="974784"/>
            <a:ext cx="7924312" cy="4087000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56EE0C5-AE61-E215-76C3-9F8EB2A1BD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0868" y="6426964"/>
            <a:ext cx="977724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it-IT" altLang="it-IT" sz="1400" i="1" dirty="0">
                <a:latin typeface="Arial" panose="020B0604020202020204" pitchFamily="34" charset="0"/>
                <a:cs typeface="Arial" panose="020B0604020202020204" pitchFamily="34" charset="0"/>
              </a:rPr>
              <a:t>Common </a:t>
            </a:r>
            <a:r>
              <a:rPr lang="it-IT" altLang="it-IT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Gastrointestinal</a:t>
            </a:r>
            <a:r>
              <a:rPr lang="it-IT" altLang="it-IT" sz="1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altLang="it-IT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Problems</a:t>
            </a:r>
            <a:r>
              <a:rPr lang="it-IT" altLang="it-IT" sz="1400" i="1" dirty="0">
                <a:latin typeface="Arial" panose="020B0604020202020204" pitchFamily="34" charset="0"/>
                <a:cs typeface="Arial" panose="020B0604020202020204" pitchFamily="34" charset="0"/>
              </a:rPr>
              <a:t> in Children with </a:t>
            </a:r>
            <a:r>
              <a:rPr lang="it-IT" altLang="it-IT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Neurological</a:t>
            </a:r>
            <a:r>
              <a:rPr lang="it-IT" altLang="it-IT" sz="1400" i="1" dirty="0">
                <a:latin typeface="Arial" panose="020B0604020202020204" pitchFamily="34" charset="0"/>
                <a:cs typeface="Arial" panose="020B0604020202020204" pitchFamily="34" charset="0"/>
              </a:rPr>
              <a:t> Impairments (NI): Evaluation, Treatment and Monitoring</a:t>
            </a:r>
            <a:endParaRPr lang="it-IT" sz="1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FA1C9A57-4011-B1B0-0DD2-5176E31FE7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379" y="5178031"/>
            <a:ext cx="9777242" cy="110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798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56B728B5-9678-1642-82F8-247845A286DE}"/>
              </a:ext>
            </a:extLst>
          </p:cNvPr>
          <p:cNvSpPr txBox="1"/>
          <p:nvPr/>
        </p:nvSpPr>
        <p:spPr>
          <a:xfrm>
            <a:off x="4140591" y="720565"/>
            <a:ext cx="3910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8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Take Home </a:t>
            </a:r>
            <a:r>
              <a:rPr lang="it-IT" sz="28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Messages</a:t>
            </a:r>
            <a:endParaRPr lang="it-IT" sz="28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BBF2C113-940D-8E40-B857-CB5D0F8C69CC}"/>
              </a:ext>
            </a:extLst>
          </p:cNvPr>
          <p:cNvSpPr txBox="1"/>
          <p:nvPr/>
        </p:nvSpPr>
        <p:spPr>
          <a:xfrm>
            <a:off x="540441" y="1640138"/>
            <a:ext cx="11070988" cy="4154984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2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Focus on </a:t>
            </a:r>
            <a:r>
              <a:rPr lang="it-IT" sz="22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prevention</a:t>
            </a:r>
            <a:r>
              <a:rPr lang="it-IT" sz="2200" b="1" dirty="0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and screening of </a:t>
            </a:r>
            <a:r>
              <a:rPr lang="it-IT" sz="22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feeding</a:t>
            </a:r>
            <a:r>
              <a:rPr lang="it-IT" sz="2200" b="1" dirty="0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sz="22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swallowing</a:t>
            </a:r>
            <a:r>
              <a:rPr lang="it-IT" sz="2200" b="1" dirty="0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2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problems</a:t>
            </a:r>
            <a:r>
              <a:rPr lang="it-IT" sz="2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2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which</a:t>
            </a:r>
            <a:r>
              <a:rPr lang="it-IT" sz="2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can be </a:t>
            </a:r>
            <a:r>
              <a:rPr lang="it-IT" sz="22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associated</a:t>
            </a:r>
            <a:r>
              <a:rPr lang="it-IT" sz="2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with </a:t>
            </a:r>
            <a:r>
              <a:rPr lang="it-IT" sz="22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poor</a:t>
            </a:r>
            <a:r>
              <a:rPr lang="it-IT" sz="2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2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nutritional</a:t>
            </a:r>
            <a:r>
              <a:rPr lang="it-IT" sz="2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status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2200" dirty="0" err="1">
                <a:latin typeface="Arial" panose="020B0604020202020204" pitchFamily="34" charset="0"/>
                <a:cs typeface="Arial" panose="020B0604020202020204" pitchFamily="34" charset="0"/>
              </a:rPr>
              <a:t>Efforts</a:t>
            </a:r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200" dirty="0" err="1">
                <a:latin typeface="Arial" panose="020B0604020202020204" pitchFamily="34" charset="0"/>
                <a:cs typeface="Arial" panose="020B0604020202020204" pitchFamily="34" charset="0"/>
              </a:rPr>
              <a:t>should</a:t>
            </a:r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 concentrate on </a:t>
            </a:r>
            <a:r>
              <a:rPr lang="it-IT" sz="22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recognizing</a:t>
            </a:r>
            <a:r>
              <a:rPr lang="it-IT" sz="22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2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malnutrition</a:t>
            </a:r>
            <a:r>
              <a:rPr lang="it-IT" sz="22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2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early</a:t>
            </a:r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, in order to start </a:t>
            </a:r>
            <a:r>
              <a:rPr lang="it-IT" sz="2200" dirty="0" err="1">
                <a:latin typeface="Arial" panose="020B0604020202020204" pitchFamily="34" charset="0"/>
                <a:cs typeface="Arial" panose="020B0604020202020204" pitchFamily="34" charset="0"/>
              </a:rPr>
              <a:t>nutritional</a:t>
            </a:r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200" dirty="0" err="1">
                <a:latin typeface="Arial" panose="020B0604020202020204" pitchFamily="34" charset="0"/>
                <a:cs typeface="Arial" panose="020B0604020202020204" pitchFamily="34" charset="0"/>
              </a:rPr>
              <a:t>rehabilitation</a:t>
            </a:r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200" dirty="0" err="1"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200" dirty="0" err="1">
                <a:latin typeface="Arial" panose="020B0604020202020204" pitchFamily="34" charset="0"/>
                <a:cs typeface="Arial" panose="020B0604020202020204" pitchFamily="34" charset="0"/>
              </a:rPr>
              <a:t>soon</a:t>
            </a:r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200" dirty="0" err="1"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200" dirty="0" err="1">
                <a:latin typeface="Arial" panose="020B0604020202020204" pitchFamily="34" charset="0"/>
                <a:cs typeface="Arial" panose="020B0604020202020204" pitchFamily="34" charset="0"/>
              </a:rPr>
              <a:t>possible</a:t>
            </a:r>
            <a:endParaRPr lang="it-IT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it-IT" sz="2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2200" b="1" dirty="0" err="1">
                <a:solidFill>
                  <a:schemeClr val="accent5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Nutritional</a:t>
            </a:r>
            <a:r>
              <a:rPr lang="it-IT" sz="2200" b="1" dirty="0">
                <a:solidFill>
                  <a:schemeClr val="accent5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200" b="1" dirty="0" err="1">
                <a:solidFill>
                  <a:schemeClr val="accent5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evaluation</a:t>
            </a:r>
            <a:r>
              <a:rPr lang="it-IT" sz="2200" b="1" dirty="0">
                <a:solidFill>
                  <a:schemeClr val="accent5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and management </a:t>
            </a:r>
            <a:r>
              <a:rPr lang="it-IT" sz="2200" b="1" dirty="0" err="1">
                <a:solidFill>
                  <a:schemeClr val="accent5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should</a:t>
            </a:r>
            <a:r>
              <a:rPr lang="it-IT" sz="2200" b="1" dirty="0">
                <a:solidFill>
                  <a:schemeClr val="accent5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be </a:t>
            </a:r>
            <a:r>
              <a:rPr lang="it-IT" sz="2200" b="1" dirty="0" err="1">
                <a:solidFill>
                  <a:schemeClr val="accent5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performed</a:t>
            </a:r>
            <a:r>
              <a:rPr lang="it-IT" sz="2200" b="1" dirty="0">
                <a:solidFill>
                  <a:schemeClr val="accent5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by a </a:t>
            </a:r>
            <a:r>
              <a:rPr lang="it-IT" sz="2200" b="1" dirty="0" err="1">
                <a:solidFill>
                  <a:schemeClr val="accent5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multidisciplinary</a:t>
            </a:r>
            <a:r>
              <a:rPr lang="it-IT" sz="2200" b="1" dirty="0">
                <a:solidFill>
                  <a:schemeClr val="accent5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team </a:t>
            </a:r>
            <a:r>
              <a:rPr lang="it-IT" sz="2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it-IT" sz="22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physician</a:t>
            </a:r>
            <a:r>
              <a:rPr lang="it-IT" sz="2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2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dietitian</a:t>
            </a:r>
            <a:r>
              <a:rPr lang="it-IT" sz="2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nurse, speech </a:t>
            </a:r>
            <a:r>
              <a:rPr lang="it-IT" sz="22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therapist</a:t>
            </a:r>
            <a:r>
              <a:rPr lang="it-IT" sz="2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2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physical</a:t>
            </a:r>
            <a:r>
              <a:rPr lang="it-IT" sz="2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2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therapist</a:t>
            </a:r>
            <a:r>
              <a:rPr lang="it-IT" sz="2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2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psychologist</a:t>
            </a:r>
            <a:r>
              <a:rPr lang="it-IT" sz="2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and </a:t>
            </a:r>
            <a:r>
              <a:rPr lang="it-IT" sz="22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occupational</a:t>
            </a:r>
            <a:r>
              <a:rPr lang="it-IT" sz="2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2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therapist</a:t>
            </a:r>
            <a:r>
              <a:rPr lang="it-IT" sz="2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2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Management of </a:t>
            </a:r>
            <a:r>
              <a:rPr lang="it-IT" sz="22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it-IT" sz="22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astroesophageal</a:t>
            </a:r>
            <a:r>
              <a:rPr lang="it-IT" sz="2200" b="1" dirty="0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2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reflux</a:t>
            </a:r>
            <a:r>
              <a:rPr lang="it-IT" sz="2200" b="1" dirty="0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2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disease</a:t>
            </a:r>
            <a:r>
              <a:rPr lang="it-IT" sz="2200" b="1" dirty="0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sz="2200" b="1" dirty="0" err="1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constipation</a:t>
            </a:r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200" dirty="0" err="1">
                <a:latin typeface="Arial" panose="020B0604020202020204" pitchFamily="34" charset="0"/>
                <a:cs typeface="Arial" panose="020B0604020202020204" pitchFamily="34" charset="0"/>
              </a:rPr>
              <a:t>according</a:t>
            </a:r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 to standard care</a:t>
            </a:r>
            <a:endParaRPr lang="it-IT" sz="22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Connettore 1 2">
            <a:extLst>
              <a:ext uri="{FF2B5EF4-FFF2-40B4-BE49-F238E27FC236}">
                <a16:creationId xmlns:a16="http://schemas.microsoft.com/office/drawing/2014/main" id="{D9B22046-6434-C0C5-118D-8E2E673A3048}"/>
              </a:ext>
            </a:extLst>
          </p:cNvPr>
          <p:cNvCxnSpPr/>
          <p:nvPr/>
        </p:nvCxnSpPr>
        <p:spPr>
          <a:xfrm>
            <a:off x="377371" y="444118"/>
            <a:ext cx="11234058" cy="0"/>
          </a:xfrm>
          <a:prstGeom prst="line">
            <a:avLst/>
          </a:prstGeom>
          <a:ln w="28575">
            <a:solidFill>
              <a:srgbClr val="E14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C4F7E19F-B3ED-8EE5-43A5-3C4CB94869FE}"/>
              </a:ext>
            </a:extLst>
          </p:cNvPr>
          <p:cNvSpPr txBox="1"/>
          <p:nvPr/>
        </p:nvSpPr>
        <p:spPr>
          <a:xfrm>
            <a:off x="275771" y="51879"/>
            <a:ext cx="115291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Sindrome di Rubinstein-</a:t>
            </a:r>
            <a:r>
              <a:rPr lang="it-IT" sz="16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Taybi</a:t>
            </a:r>
            <a:r>
              <a:rPr lang="it-IT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modello assistenziale in età pediatrica 									E. Scarpato  </a:t>
            </a:r>
          </a:p>
        </p:txBody>
      </p:sp>
    </p:spTree>
    <p:extLst>
      <p:ext uri="{BB962C8B-B14F-4D97-AF65-F5344CB8AC3E}">
        <p14:creationId xmlns:p14="http://schemas.microsoft.com/office/powerpoint/2010/main" val="133793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asellaDiTesto 7">
            <a:extLst>
              <a:ext uri="{FF2B5EF4-FFF2-40B4-BE49-F238E27FC236}">
                <a16:creationId xmlns:a16="http://schemas.microsoft.com/office/drawing/2014/main" id="{0ADEA823-C4F7-9D4D-A170-0CC8CEC618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7154" y="6374571"/>
            <a:ext cx="8257735" cy="30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it-IT" altLang="it-IT" sz="1400" i="1" dirty="0">
                <a:latin typeface="Arial" panose="020B0604020202020204" pitchFamily="34" charset="0"/>
                <a:cs typeface="Arial" panose="020B0604020202020204" pitchFamily="34" charset="0"/>
              </a:rPr>
              <a:t>Stevens CA. </a:t>
            </a:r>
            <a:r>
              <a:rPr lang="it-IT" altLang="it-IT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GeneReviews</a:t>
            </a:r>
            <a:r>
              <a:rPr lang="it-IT" altLang="it-IT" sz="1400" i="1" dirty="0">
                <a:latin typeface="Arial" panose="020B0604020202020204" pitchFamily="34" charset="0"/>
                <a:cs typeface="Arial" panose="020B0604020202020204" pitchFamily="34" charset="0"/>
              </a:rPr>
              <a:t>® [Internet]. Seattle (WA): University of Washington, Seattle; 1993–2024. </a:t>
            </a:r>
          </a:p>
        </p:txBody>
      </p:sp>
      <p:cxnSp>
        <p:nvCxnSpPr>
          <p:cNvPr id="4" name="Connettore 1 3">
            <a:extLst>
              <a:ext uri="{FF2B5EF4-FFF2-40B4-BE49-F238E27FC236}">
                <a16:creationId xmlns:a16="http://schemas.microsoft.com/office/drawing/2014/main" id="{7838CADD-8BD3-6980-7BFA-B5128BDA5523}"/>
              </a:ext>
            </a:extLst>
          </p:cNvPr>
          <p:cNvCxnSpPr/>
          <p:nvPr/>
        </p:nvCxnSpPr>
        <p:spPr>
          <a:xfrm>
            <a:off x="377371" y="444118"/>
            <a:ext cx="11234058" cy="0"/>
          </a:xfrm>
          <a:prstGeom prst="line">
            <a:avLst/>
          </a:prstGeom>
          <a:ln w="28575">
            <a:solidFill>
              <a:srgbClr val="E14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B02C97EB-3466-8F79-DF20-0F43061F92E1}"/>
              </a:ext>
            </a:extLst>
          </p:cNvPr>
          <p:cNvSpPr txBox="1"/>
          <p:nvPr/>
        </p:nvSpPr>
        <p:spPr>
          <a:xfrm>
            <a:off x="275771" y="51879"/>
            <a:ext cx="115291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Sindrome di Rubinstein-</a:t>
            </a:r>
            <a:r>
              <a:rPr lang="it-IT" sz="16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Taybi</a:t>
            </a:r>
            <a:r>
              <a:rPr lang="it-IT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modello assistenziale in età pediatrica 									E. Scarpato  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2A800061-1B4B-F8DE-5299-C5168136EF8E}"/>
              </a:ext>
            </a:extLst>
          </p:cNvPr>
          <p:cNvSpPr txBox="1"/>
          <p:nvPr/>
        </p:nvSpPr>
        <p:spPr>
          <a:xfrm>
            <a:off x="3936609" y="2287862"/>
            <a:ext cx="4543866" cy="29323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200000"/>
              </a:lnSpc>
              <a:buFont typeface="Wingdings" pitchFamily="2" charset="2"/>
              <a:buChar char="ü"/>
            </a:pP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Feeding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problems</a:t>
            </a:r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200000"/>
              </a:lnSpc>
              <a:buFont typeface="Wingdings" pitchFamily="2" charset="2"/>
              <a:buChar char="ü"/>
            </a:pP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Gastroesophageal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reflux</a:t>
            </a:r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200000"/>
              </a:lnSpc>
              <a:buFont typeface="Wingdings" pitchFamily="2" charset="2"/>
              <a:buChar char="ü"/>
            </a:pP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Constipation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 algn="just">
              <a:lnSpc>
                <a:spcPct val="200000"/>
              </a:lnSpc>
              <a:buFont typeface="Wingdings" pitchFamily="2" charset="2"/>
              <a:buChar char="ü"/>
            </a:pP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Intestinal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malrotation</a:t>
            </a:r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C4B50BC0-784A-2E58-5511-E7D8EE7FD9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45" y="497804"/>
            <a:ext cx="1474165" cy="1790058"/>
          </a:xfrm>
          <a:prstGeom prst="rect">
            <a:avLst/>
          </a:prstGeom>
        </p:spPr>
      </p:pic>
      <p:pic>
        <p:nvPicPr>
          <p:cNvPr id="1026" name="Picture 2" descr="Gastrointestinal Tract - Definition, Anatomy, Infection, Diseases">
            <a:extLst>
              <a:ext uri="{FF2B5EF4-FFF2-40B4-BE49-F238E27FC236}">
                <a16:creationId xmlns:a16="http://schemas.microsoft.com/office/drawing/2014/main" id="{B64E3954-EE99-5721-C290-D0305A8355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31"/>
          <a:stretch/>
        </p:blipFill>
        <p:spPr bwMode="auto">
          <a:xfrm>
            <a:off x="283817" y="2627733"/>
            <a:ext cx="2814785" cy="268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78F4F590-0FDF-9AD6-B340-AF0D06EA6FF4}"/>
              </a:ext>
            </a:extLst>
          </p:cNvPr>
          <p:cNvSpPr txBox="1"/>
          <p:nvPr/>
        </p:nvSpPr>
        <p:spPr>
          <a:xfrm>
            <a:off x="2109905" y="452370"/>
            <a:ext cx="7972191" cy="924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it-IT" sz="32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Gastrointestinal</a:t>
            </a:r>
            <a:r>
              <a:rPr lang="it-IT" sz="3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2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Manifestations</a:t>
            </a:r>
            <a:endParaRPr lang="it-IT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9" name="Gruppo 28">
            <a:extLst>
              <a:ext uri="{FF2B5EF4-FFF2-40B4-BE49-F238E27FC236}">
                <a16:creationId xmlns:a16="http://schemas.microsoft.com/office/drawing/2014/main" id="{DACD7997-66DF-D845-54C1-008D7EA5224F}"/>
              </a:ext>
            </a:extLst>
          </p:cNvPr>
          <p:cNvGrpSpPr/>
          <p:nvPr/>
        </p:nvGrpSpPr>
        <p:grpSpPr>
          <a:xfrm>
            <a:off x="3458954" y="1376790"/>
            <a:ext cx="7153977" cy="4997781"/>
            <a:chOff x="3346814" y="1376790"/>
            <a:chExt cx="7153977" cy="4997781"/>
          </a:xfrm>
        </p:grpSpPr>
        <p:pic>
          <p:nvPicPr>
            <p:cNvPr id="26" name="Immagine 25">
              <a:extLst>
                <a:ext uri="{FF2B5EF4-FFF2-40B4-BE49-F238E27FC236}">
                  <a16:creationId xmlns:a16="http://schemas.microsoft.com/office/drawing/2014/main" id="{F4448C65-D6D3-E9DA-F997-5E3481640AA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6814" y="1376790"/>
              <a:ext cx="7146606" cy="4997781"/>
            </a:xfrm>
            <a:prstGeom prst="rect">
              <a:avLst/>
            </a:prstGeom>
          </p:spPr>
        </p:pic>
        <p:sp>
          <p:nvSpPr>
            <p:cNvPr id="28" name="Rettangolo 27">
              <a:extLst>
                <a:ext uri="{FF2B5EF4-FFF2-40B4-BE49-F238E27FC236}">
                  <a16:creationId xmlns:a16="http://schemas.microsoft.com/office/drawing/2014/main" id="{D751938D-626C-1C7C-8C24-3F63AB74984E}"/>
                </a:ext>
              </a:extLst>
            </p:cNvPr>
            <p:cNvSpPr/>
            <p:nvPr/>
          </p:nvSpPr>
          <p:spPr>
            <a:xfrm>
              <a:off x="3418449" y="3305908"/>
              <a:ext cx="7082342" cy="50643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2505356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Immagine 4" descr="Schermata 2020-12-01 alle 13.17.56.png">
            <a:extLst>
              <a:ext uri="{FF2B5EF4-FFF2-40B4-BE49-F238E27FC236}">
                <a16:creationId xmlns:a16="http://schemas.microsoft.com/office/drawing/2014/main" id="{01E878E7-FD19-6233-227F-886C3E1C23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3073" y="622301"/>
            <a:ext cx="6105855" cy="1418531"/>
          </a:xfrm>
          <a:prstGeom prst="rect">
            <a:avLst/>
          </a:prstGeom>
          <a:noFill/>
          <a:ln w="9525">
            <a:solidFill>
              <a:srgbClr val="1F497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1C7514EC-8B39-C229-CBFA-EEB7A6BF4C9B}"/>
              </a:ext>
            </a:extLst>
          </p:cNvPr>
          <p:cNvSpPr txBox="1"/>
          <p:nvPr/>
        </p:nvSpPr>
        <p:spPr>
          <a:xfrm>
            <a:off x="377371" y="2219014"/>
            <a:ext cx="6752590" cy="3848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+mj-lt"/>
              <a:buAutoNum type="arabicPeriod"/>
              <a:defRPr/>
            </a:pPr>
            <a:r>
              <a:rPr lang="it-IT" b="1" dirty="0" err="1">
                <a:solidFill>
                  <a:srgbClr val="2F5597"/>
                </a:solidFill>
                <a:latin typeface="Arial"/>
                <a:ea typeface="ＭＳ Ｐゴシック" charset="0"/>
                <a:cs typeface="Arial"/>
              </a:rPr>
              <a:t>History</a:t>
            </a:r>
            <a:r>
              <a:rPr lang="it-IT" b="1" dirty="0">
                <a:solidFill>
                  <a:srgbClr val="2F5597"/>
                </a:solidFill>
                <a:latin typeface="Arial"/>
                <a:ea typeface="ＭＳ Ｐゴシック" charset="0"/>
                <a:cs typeface="Arial"/>
              </a:rPr>
              <a:t> and </a:t>
            </a:r>
            <a:r>
              <a:rPr lang="it-IT" b="1" dirty="0" err="1">
                <a:solidFill>
                  <a:srgbClr val="2F5597"/>
                </a:solidFill>
                <a:latin typeface="Arial"/>
                <a:ea typeface="ＭＳ Ｐゴシック" charset="0"/>
                <a:cs typeface="Arial"/>
              </a:rPr>
              <a:t>clinical</a:t>
            </a:r>
            <a:r>
              <a:rPr lang="it-IT" b="1" dirty="0">
                <a:solidFill>
                  <a:srgbClr val="2F5597"/>
                </a:solidFill>
                <a:latin typeface="Arial"/>
                <a:ea typeface="ＭＳ Ｐゴシック" charset="0"/>
                <a:cs typeface="Arial"/>
              </a:rPr>
              <a:t> </a:t>
            </a:r>
            <a:r>
              <a:rPr lang="it-IT" b="1" dirty="0" err="1">
                <a:solidFill>
                  <a:srgbClr val="2F5597"/>
                </a:solidFill>
                <a:latin typeface="Arial"/>
                <a:ea typeface="ＭＳ Ｐゴシック" charset="0"/>
                <a:cs typeface="Arial"/>
              </a:rPr>
              <a:t>assessment</a:t>
            </a:r>
            <a:endParaRPr lang="it-IT" b="1" dirty="0">
              <a:solidFill>
                <a:srgbClr val="2F5597"/>
              </a:solidFill>
              <a:latin typeface="Arial"/>
              <a:ea typeface="ＭＳ Ｐゴシック" charset="0"/>
              <a:cs typeface="Arial"/>
            </a:endParaRPr>
          </a:p>
          <a:p>
            <a:pPr algn="just">
              <a:defRPr/>
            </a:pPr>
            <a:r>
              <a:rPr lang="it-IT" sz="1600" dirty="0">
                <a:latin typeface="Arial"/>
                <a:ea typeface="ＭＳ Ｐゴシック" charset="0"/>
                <a:cs typeface="Arial"/>
              </a:rPr>
              <a:t>- 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feeding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milestones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 (non-nutritive and nutritive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breastfeeding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,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latching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,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sucking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, 	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swallowing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,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oral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intake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progression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);</a:t>
            </a:r>
          </a:p>
          <a:p>
            <a:pPr algn="just">
              <a:defRPr/>
            </a:pPr>
            <a:r>
              <a:rPr lang="it-IT" sz="1600" dirty="0">
                <a:latin typeface="Arial"/>
                <a:ea typeface="ＭＳ Ｐゴシック" charset="0"/>
                <a:cs typeface="Arial"/>
              </a:rPr>
              <a:t>-    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comorbidities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 and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dysmorphic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feature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;</a:t>
            </a:r>
          </a:p>
          <a:p>
            <a:pPr algn="just">
              <a:defRPr/>
            </a:pPr>
            <a:r>
              <a:rPr lang="it-IT" sz="1600" dirty="0">
                <a:latin typeface="Arial"/>
                <a:ea typeface="ＭＳ Ｐゴシック" charset="0"/>
                <a:cs typeface="Arial"/>
              </a:rPr>
              <a:t>-    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motility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disorders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. </a:t>
            </a:r>
          </a:p>
          <a:p>
            <a:pPr algn="just">
              <a:defRPr/>
            </a:pPr>
            <a:endParaRPr lang="it-IT" sz="1600" dirty="0">
              <a:latin typeface="Arial"/>
              <a:ea typeface="ＭＳ Ｐゴシック" charset="0"/>
              <a:cs typeface="Arial"/>
            </a:endParaRPr>
          </a:p>
          <a:p>
            <a:pPr algn="just">
              <a:defRPr/>
            </a:pPr>
            <a:r>
              <a:rPr lang="it-IT" b="1" dirty="0">
                <a:solidFill>
                  <a:srgbClr val="2F5597"/>
                </a:solidFill>
                <a:latin typeface="Arial"/>
                <a:ea typeface="ＭＳ Ｐゴシック" charset="0"/>
                <a:cs typeface="Arial"/>
              </a:rPr>
              <a:t>2. </a:t>
            </a:r>
            <a:r>
              <a:rPr lang="it-IT" b="1" dirty="0" err="1">
                <a:solidFill>
                  <a:srgbClr val="2F5597"/>
                </a:solidFill>
                <a:latin typeface="Arial"/>
                <a:ea typeface="ＭＳ Ｐゴシック" charset="0"/>
                <a:cs typeface="Arial"/>
              </a:rPr>
              <a:t>Assessment</a:t>
            </a:r>
            <a:r>
              <a:rPr lang="it-IT" b="1" dirty="0">
                <a:solidFill>
                  <a:srgbClr val="2F5597"/>
                </a:solidFill>
                <a:latin typeface="Arial"/>
                <a:ea typeface="ＭＳ Ｐゴシック" charset="0"/>
                <a:cs typeface="Arial"/>
              </a:rPr>
              <a:t> of </a:t>
            </a:r>
            <a:r>
              <a:rPr lang="it-IT" b="1" dirty="0" err="1">
                <a:solidFill>
                  <a:srgbClr val="2F5597"/>
                </a:solidFill>
                <a:latin typeface="Arial"/>
                <a:ea typeface="ＭＳ Ｐゴシック" charset="0"/>
                <a:cs typeface="Arial"/>
              </a:rPr>
              <a:t>oral</a:t>
            </a:r>
            <a:r>
              <a:rPr lang="it-IT" b="1" dirty="0">
                <a:solidFill>
                  <a:srgbClr val="2F5597"/>
                </a:solidFill>
                <a:latin typeface="Arial"/>
                <a:ea typeface="ＭＳ Ｐゴシック" charset="0"/>
                <a:cs typeface="Arial"/>
              </a:rPr>
              <a:t> </a:t>
            </a:r>
            <a:r>
              <a:rPr lang="it-IT" b="1" dirty="0" err="1">
                <a:solidFill>
                  <a:srgbClr val="2F5597"/>
                </a:solidFill>
                <a:latin typeface="Arial"/>
                <a:ea typeface="ＭＳ Ｐゴシック" charset="0"/>
                <a:cs typeface="Arial"/>
              </a:rPr>
              <a:t>feeding</a:t>
            </a:r>
            <a:r>
              <a:rPr lang="it-IT" b="1" dirty="0">
                <a:solidFill>
                  <a:srgbClr val="2F5597"/>
                </a:solidFill>
                <a:latin typeface="Arial"/>
                <a:ea typeface="ＭＳ Ｐゴシック" charset="0"/>
                <a:cs typeface="Arial"/>
              </a:rPr>
              <a:t> </a:t>
            </a:r>
            <a:r>
              <a:rPr lang="it-IT" b="1" dirty="0" err="1">
                <a:solidFill>
                  <a:srgbClr val="2F5597"/>
                </a:solidFill>
                <a:latin typeface="Arial"/>
                <a:ea typeface="ＭＳ Ｐゴシック" charset="0"/>
                <a:cs typeface="Arial"/>
              </a:rPr>
              <a:t>efficiency</a:t>
            </a:r>
            <a:r>
              <a:rPr lang="it-IT" b="1" dirty="0">
                <a:solidFill>
                  <a:srgbClr val="2F5597"/>
                </a:solidFill>
                <a:latin typeface="Arial"/>
                <a:ea typeface="ＭＳ Ｐゴシック" charset="0"/>
                <a:cs typeface="Arial"/>
              </a:rPr>
              <a:t> </a:t>
            </a:r>
          </a:p>
          <a:p>
            <a:pPr algn="just">
              <a:defRPr/>
            </a:pPr>
            <a:r>
              <a:rPr lang="it-IT" sz="1600" dirty="0">
                <a:latin typeface="Arial"/>
                <a:ea typeface="ＭＳ Ｐゴシック" charset="0"/>
                <a:cs typeface="Arial"/>
              </a:rPr>
              <a:t>-    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oromotor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activity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during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 an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oral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feeding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 session; </a:t>
            </a:r>
          </a:p>
          <a:p>
            <a:pPr marL="285750" indent="-285750" algn="just">
              <a:buFontTx/>
              <a:buChar char="-"/>
              <a:defRPr/>
            </a:pPr>
            <a:r>
              <a:rPr lang="it-IT" sz="1600" dirty="0">
                <a:latin typeface="Arial"/>
                <a:ea typeface="ＭＳ Ｐゴシック" charset="0"/>
                <a:cs typeface="Arial"/>
              </a:rPr>
              <a:t>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airway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-digestive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apparatus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;</a:t>
            </a:r>
          </a:p>
          <a:p>
            <a:pPr marL="285750" indent="-285750" algn="just">
              <a:buFontTx/>
              <a:buChar char="-"/>
              <a:defRPr/>
            </a:pPr>
            <a:r>
              <a:rPr lang="it-IT" sz="1600" dirty="0">
                <a:latin typeface="Arial"/>
                <a:ea typeface="ＭＳ Ｐゴシック" charset="0"/>
                <a:cs typeface="Arial"/>
              </a:rPr>
              <a:t>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functions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 of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cranial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nerves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 V, VII, IX, X, XI, and XII.</a:t>
            </a:r>
          </a:p>
          <a:p>
            <a:pPr marL="285750" indent="-285750" algn="just">
              <a:buFontTx/>
              <a:buChar char="-"/>
              <a:defRPr/>
            </a:pPr>
            <a:endParaRPr lang="it-IT" sz="1600" dirty="0">
              <a:latin typeface="Arial"/>
              <a:ea typeface="ＭＳ Ｐゴシック" charset="0"/>
              <a:cs typeface="Arial"/>
            </a:endParaRPr>
          </a:p>
          <a:p>
            <a:pPr algn="just">
              <a:defRPr/>
            </a:pPr>
            <a:r>
              <a:rPr lang="it-IT" b="1" dirty="0">
                <a:solidFill>
                  <a:srgbClr val="2F5597"/>
                </a:solidFill>
                <a:latin typeface="Arial"/>
                <a:ea typeface="ＭＳ Ｐゴシック" charset="0"/>
                <a:cs typeface="Arial"/>
              </a:rPr>
              <a:t>3. </a:t>
            </a:r>
            <a:r>
              <a:rPr lang="it-IT" b="1" dirty="0" err="1">
                <a:solidFill>
                  <a:srgbClr val="2F5597"/>
                </a:solidFill>
                <a:latin typeface="Arial"/>
                <a:ea typeface="ＭＳ Ｐゴシック" charset="0"/>
                <a:cs typeface="Arial"/>
              </a:rPr>
              <a:t>Instrumental</a:t>
            </a:r>
            <a:r>
              <a:rPr lang="it-IT" b="1" dirty="0">
                <a:solidFill>
                  <a:srgbClr val="2F5597"/>
                </a:solidFill>
                <a:latin typeface="Arial"/>
                <a:ea typeface="ＭＳ Ｐゴシック" charset="0"/>
                <a:cs typeface="Arial"/>
              </a:rPr>
              <a:t> and </a:t>
            </a:r>
            <a:r>
              <a:rPr lang="it-IT" b="1" dirty="0" err="1">
                <a:solidFill>
                  <a:srgbClr val="2F5597"/>
                </a:solidFill>
                <a:latin typeface="Arial"/>
                <a:ea typeface="ＭＳ Ｐゴシック" charset="0"/>
                <a:cs typeface="Arial"/>
              </a:rPr>
              <a:t>diagnostic</a:t>
            </a:r>
            <a:r>
              <a:rPr lang="it-IT" b="1" dirty="0">
                <a:solidFill>
                  <a:srgbClr val="2F5597"/>
                </a:solidFill>
                <a:latin typeface="Arial"/>
                <a:ea typeface="ＭＳ Ｐゴシック" charset="0"/>
                <a:cs typeface="Arial"/>
              </a:rPr>
              <a:t> </a:t>
            </a:r>
            <a:r>
              <a:rPr lang="it-IT" b="1" dirty="0" err="1">
                <a:solidFill>
                  <a:srgbClr val="2F5597"/>
                </a:solidFill>
                <a:latin typeface="Arial"/>
                <a:ea typeface="ＭＳ Ｐゴシック" charset="0"/>
                <a:cs typeface="Arial"/>
              </a:rPr>
              <a:t>evaluation</a:t>
            </a:r>
            <a:endParaRPr lang="it-IT" b="1" dirty="0">
              <a:solidFill>
                <a:srgbClr val="2F5597"/>
              </a:solidFill>
              <a:latin typeface="Arial"/>
              <a:ea typeface="ＭＳ Ｐゴシック" charset="0"/>
              <a:cs typeface="Arial"/>
            </a:endParaRPr>
          </a:p>
          <a:p>
            <a:pPr marL="285750" indent="-285750" algn="just">
              <a:buFontTx/>
              <a:buChar char="-"/>
              <a:defRPr/>
            </a:pP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upper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 GI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fluoroscopy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study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 and video-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fluoroscopic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swallow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study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; </a:t>
            </a:r>
          </a:p>
          <a:p>
            <a:pPr marL="285750" indent="-285750" algn="just">
              <a:buFontTx/>
              <a:buChar char="-"/>
              <a:defRPr/>
            </a:pP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functional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evaluation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 of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oropharyngeal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 and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pharyngoesophageal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reflexes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 and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motility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 (24h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pH-impedance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 and </a:t>
            </a:r>
            <a:r>
              <a:rPr lang="it-IT" sz="1600" dirty="0" err="1">
                <a:latin typeface="Arial"/>
                <a:ea typeface="ＭＳ Ｐゴシック" charset="0"/>
                <a:cs typeface="Arial"/>
              </a:rPr>
              <a:t>manometry</a:t>
            </a:r>
            <a:r>
              <a:rPr lang="it-IT" sz="1600" dirty="0">
                <a:latin typeface="Arial"/>
                <a:ea typeface="ＭＳ Ｐゴシック" charset="0"/>
                <a:cs typeface="Arial"/>
              </a:rPr>
              <a:t>)</a:t>
            </a:r>
          </a:p>
        </p:txBody>
      </p:sp>
      <p:sp>
        <p:nvSpPr>
          <p:cNvPr id="34820" name="Rettangolo 8">
            <a:extLst>
              <a:ext uri="{FF2B5EF4-FFF2-40B4-BE49-F238E27FC236}">
                <a16:creationId xmlns:a16="http://schemas.microsoft.com/office/drawing/2014/main" id="{0B8F0B15-8FD5-850F-A00E-0054939E69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86613" y="2854325"/>
            <a:ext cx="4795837" cy="1754188"/>
          </a:xfrm>
          <a:prstGeom prst="rect">
            <a:avLst/>
          </a:prstGeom>
          <a:noFill/>
          <a:ln w="9525">
            <a:solidFill>
              <a:srgbClr val="1F497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it-IT" altLang="it-IT" sz="36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Individualized</a:t>
            </a:r>
            <a:r>
              <a:rPr lang="it-IT" altLang="it-IT" sz="36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altLang="it-IT" sz="36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feeding</a:t>
            </a:r>
            <a:r>
              <a:rPr lang="it-IT" altLang="it-IT" sz="36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management strategies </a:t>
            </a:r>
          </a:p>
        </p:txBody>
      </p:sp>
      <p:sp>
        <p:nvSpPr>
          <p:cNvPr id="34821" name="Rettangolo 8">
            <a:extLst>
              <a:ext uri="{FF2B5EF4-FFF2-40B4-BE49-F238E27FC236}">
                <a16:creationId xmlns:a16="http://schemas.microsoft.com/office/drawing/2014/main" id="{C89A630B-DDF2-E5A2-F0E1-CDBFAB3C70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313" y="6489700"/>
            <a:ext cx="32242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400" b="1">
                <a:latin typeface="Arial" panose="020B0604020202020204" pitchFamily="34" charset="0"/>
                <a:cs typeface="Arial" panose="020B0604020202020204" pitchFamily="34" charset="0"/>
              </a:rPr>
              <a:t>Gulati I  et al. </a:t>
            </a:r>
            <a:r>
              <a:rPr lang="mr-IN" altLang="it-IT" sz="1400" b="1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it-IT" altLang="it-IT" sz="1400" b="1">
                <a:latin typeface="Arial" panose="020B0604020202020204" pitchFamily="34" charset="0"/>
                <a:cs typeface="Arial" panose="020B0604020202020204" pitchFamily="34" charset="0"/>
              </a:rPr>
              <a:t> Clin Perinatol 2020</a:t>
            </a:r>
            <a:endParaRPr lang="en-US" altLang="it-IT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" name="Connettore 1 1">
            <a:extLst>
              <a:ext uri="{FF2B5EF4-FFF2-40B4-BE49-F238E27FC236}">
                <a16:creationId xmlns:a16="http://schemas.microsoft.com/office/drawing/2014/main" id="{6F2E06E1-A70D-2CE7-3C7C-7B039BA94B78}"/>
              </a:ext>
            </a:extLst>
          </p:cNvPr>
          <p:cNvCxnSpPr/>
          <p:nvPr/>
        </p:nvCxnSpPr>
        <p:spPr>
          <a:xfrm>
            <a:off x="377371" y="444118"/>
            <a:ext cx="11234058" cy="0"/>
          </a:xfrm>
          <a:prstGeom prst="line">
            <a:avLst/>
          </a:prstGeom>
          <a:ln w="28575">
            <a:solidFill>
              <a:srgbClr val="E14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4C3E658-1BDC-A89D-B48F-B6C5100A2D40}"/>
              </a:ext>
            </a:extLst>
          </p:cNvPr>
          <p:cNvSpPr txBox="1"/>
          <p:nvPr/>
        </p:nvSpPr>
        <p:spPr>
          <a:xfrm>
            <a:off x="275771" y="51879"/>
            <a:ext cx="115291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Sindrome di Rubinstein-</a:t>
            </a:r>
            <a:r>
              <a:rPr lang="it-IT" sz="16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Taybi</a:t>
            </a:r>
            <a:r>
              <a:rPr lang="it-IT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modello assistenziale in età pediatrica 									E. Scarpato 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egnaposto contenuto 2"/>
          <p:cNvSpPr>
            <a:spLocks noGrp="1"/>
          </p:cNvSpPr>
          <p:nvPr>
            <p:ph idx="1"/>
          </p:nvPr>
        </p:nvSpPr>
        <p:spPr>
          <a:xfrm>
            <a:off x="548641" y="1926302"/>
            <a:ext cx="7835704" cy="3846731"/>
          </a:xfrm>
        </p:spPr>
        <p:txBody>
          <a:bodyPr>
            <a:normAutofit/>
          </a:bodyPr>
          <a:lstStyle/>
          <a:p>
            <a:pPr marL="0" indent="0" algn="just" ea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</a:t>
            </a:r>
            <a:r>
              <a:rPr lang="it-IT" sz="2000" dirty="0">
                <a:solidFill>
                  <a:srgbClr val="FFA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or more of the following RED FLAGS SIGNS 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the </a:t>
            </a:r>
            <a:r>
              <a:rPr lang="it-IT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identification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it-IT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children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risk for </a:t>
            </a:r>
            <a:r>
              <a:rPr lang="it-IT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swallowing</a:t>
            </a: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disorders:</a:t>
            </a:r>
          </a:p>
          <a:p>
            <a:pPr marL="0" indent="0" algn="just" eaLnBrk="1" hangingPunct="1">
              <a:lnSpc>
                <a:spcPct val="100000"/>
              </a:lnSpc>
              <a:spcBef>
                <a:spcPts val="0"/>
              </a:spcBef>
              <a:buNone/>
            </a:pPr>
            <a:endParaRPr lang="it-IT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eaLnBrk="1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it-IT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it-IT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Prolonged</a:t>
            </a:r>
            <a:r>
              <a:rPr lang="it-IT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period</a:t>
            </a:r>
            <a:r>
              <a:rPr lang="it-IT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time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chew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and/or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swallow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(&gt;30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min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just" eaLnBrk="1" hangingPunct="1">
              <a:lnSpc>
                <a:spcPct val="150000"/>
              </a:lnSpc>
              <a:spcBef>
                <a:spcPts val="0"/>
              </a:spcBef>
              <a:buFontTx/>
              <a:buChar char="-"/>
            </a:pPr>
            <a:r>
              <a:rPr lang="it-IT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Stressful</a:t>
            </a:r>
            <a:r>
              <a:rPr lang="it-IT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mealtimes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, for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child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caregiver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ts val="0"/>
              </a:spcBef>
              <a:buFontTx/>
              <a:buChar char="-"/>
            </a:pPr>
            <a:r>
              <a:rPr lang="it-IT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Coughing</a:t>
            </a:r>
            <a:r>
              <a:rPr lang="it-IT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it-IT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choking</a:t>
            </a:r>
            <a:r>
              <a:rPr lang="it-IT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during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after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eating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on a regular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basis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>
              <a:lnSpc>
                <a:spcPct val="150000"/>
              </a:lnSpc>
              <a:spcBef>
                <a:spcPts val="0"/>
              </a:spcBef>
              <a:buFontTx/>
              <a:buChar char="-"/>
            </a:pP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Change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vocal</a:t>
            </a:r>
            <a:r>
              <a:rPr lang="it-IT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quality</a:t>
            </a:r>
            <a:r>
              <a:rPr lang="it-IT" sz="2000" b="1" dirty="0">
                <a:solidFill>
                  <a:srgbClr val="FFA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during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after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eating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 eaLnBrk="1" hangingPunct="1">
              <a:lnSpc>
                <a:spcPct val="150000"/>
              </a:lnSpc>
              <a:spcBef>
                <a:spcPts val="0"/>
              </a:spcBef>
              <a:buFontTx/>
              <a:buChar char="-"/>
            </a:pP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Significant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difficulty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transitioning</a:t>
            </a:r>
            <a:r>
              <a:rPr lang="it-IT" sz="2000" b="1" dirty="0">
                <a:solidFill>
                  <a:srgbClr val="FFA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between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different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food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stages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magin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206" y="6289298"/>
            <a:ext cx="41499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B3A43D97-79ED-7E41-9B46-26E7E1718D11}"/>
              </a:ext>
            </a:extLst>
          </p:cNvPr>
          <p:cNvSpPr txBox="1"/>
          <p:nvPr/>
        </p:nvSpPr>
        <p:spPr>
          <a:xfrm>
            <a:off x="2963644" y="635980"/>
            <a:ext cx="62647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8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Dysphagia</a:t>
            </a:r>
            <a:r>
              <a:rPr lang="it-IT" sz="28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 </a:t>
            </a:r>
            <a:r>
              <a:rPr lang="it-IT" sz="28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Oral</a:t>
            </a:r>
            <a:r>
              <a:rPr lang="it-IT" sz="28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Motor </a:t>
            </a:r>
            <a:r>
              <a:rPr lang="it-IT" sz="28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Dysfunction</a:t>
            </a:r>
            <a:endParaRPr lang="it-IT" sz="28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magine 5">
            <a:extLst>
              <a:ext uri="{FF2B5EF4-FFF2-40B4-BE49-F238E27FC236}">
                <a16:creationId xmlns:a16="http://schemas.microsoft.com/office/drawing/2014/main" id="{6719648A-FE06-684A-ACA9-44C086AF02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9117" y="2538852"/>
            <a:ext cx="2789821" cy="209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Gruppo 12">
            <a:extLst>
              <a:ext uri="{FF2B5EF4-FFF2-40B4-BE49-F238E27FC236}">
                <a16:creationId xmlns:a16="http://schemas.microsoft.com/office/drawing/2014/main" id="{15F16DAC-2BE9-1242-B26E-60CFCA822149}"/>
              </a:ext>
            </a:extLst>
          </p:cNvPr>
          <p:cNvGrpSpPr/>
          <p:nvPr/>
        </p:nvGrpSpPr>
        <p:grpSpPr>
          <a:xfrm>
            <a:off x="10361536" y="585841"/>
            <a:ext cx="1249893" cy="1154496"/>
            <a:chOff x="4281055" y="857250"/>
            <a:chExt cx="4862944" cy="4593885"/>
          </a:xfrm>
        </p:grpSpPr>
        <p:pic>
          <p:nvPicPr>
            <p:cNvPr id="14" name="Picture 2" descr="The 4 Stages of Swallowing: Biomechanics &amp;amp; Bolus Movement - YouTube">
              <a:extLst>
                <a:ext uri="{FF2B5EF4-FFF2-40B4-BE49-F238E27FC236}">
                  <a16:creationId xmlns:a16="http://schemas.microsoft.com/office/drawing/2014/main" id="{50622666-5776-D442-ABBE-6155D3582F3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09" b="10808"/>
            <a:stretch/>
          </p:blipFill>
          <p:spPr bwMode="auto">
            <a:xfrm>
              <a:off x="4281055" y="857250"/>
              <a:ext cx="4862944" cy="45104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94B87F13-60A5-C548-A140-6C7F87D9C370}"/>
                </a:ext>
              </a:extLst>
            </p:cNvPr>
            <p:cNvSpPr/>
            <p:nvPr/>
          </p:nvSpPr>
          <p:spPr>
            <a:xfrm>
              <a:off x="4308764" y="4536735"/>
              <a:ext cx="914400" cy="91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cxnSp>
        <p:nvCxnSpPr>
          <p:cNvPr id="3" name="Connettore 1 2">
            <a:extLst>
              <a:ext uri="{FF2B5EF4-FFF2-40B4-BE49-F238E27FC236}">
                <a16:creationId xmlns:a16="http://schemas.microsoft.com/office/drawing/2014/main" id="{8490ABE1-EE64-772F-FB0B-39055C5CB830}"/>
              </a:ext>
            </a:extLst>
          </p:cNvPr>
          <p:cNvCxnSpPr/>
          <p:nvPr/>
        </p:nvCxnSpPr>
        <p:spPr>
          <a:xfrm>
            <a:off x="377371" y="444118"/>
            <a:ext cx="11234058" cy="0"/>
          </a:xfrm>
          <a:prstGeom prst="line">
            <a:avLst/>
          </a:prstGeom>
          <a:ln w="28575">
            <a:solidFill>
              <a:srgbClr val="E14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4E52F1FA-8C26-0DBB-1D3A-F9E8BE8200AE}"/>
              </a:ext>
            </a:extLst>
          </p:cNvPr>
          <p:cNvSpPr txBox="1"/>
          <p:nvPr/>
        </p:nvSpPr>
        <p:spPr>
          <a:xfrm>
            <a:off x="275771" y="51879"/>
            <a:ext cx="115291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Sindrome di Rubinstein-</a:t>
            </a:r>
            <a:r>
              <a:rPr lang="it-IT" sz="16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Taybi</a:t>
            </a:r>
            <a:r>
              <a:rPr lang="it-IT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modello assistenziale in età pediatrica 									E. Scarpato  </a:t>
            </a:r>
          </a:p>
        </p:txBody>
      </p:sp>
    </p:spTree>
    <p:extLst>
      <p:ext uri="{BB962C8B-B14F-4D97-AF65-F5344CB8AC3E}">
        <p14:creationId xmlns:p14="http://schemas.microsoft.com/office/powerpoint/2010/main" val="30486248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ttangolo 8">
            <a:extLst>
              <a:ext uri="{FF2B5EF4-FFF2-40B4-BE49-F238E27FC236}">
                <a16:creationId xmlns:a16="http://schemas.microsoft.com/office/drawing/2014/main" id="{BA304241-C7AB-759B-7F8D-999FE6C5A6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38538" y="6259993"/>
            <a:ext cx="21728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Strudwick</a:t>
            </a:r>
            <a:r>
              <a:rPr lang="it-IT" altLang="it-IT" sz="1400" i="1" dirty="0">
                <a:latin typeface="Arial" panose="020B0604020202020204" pitchFamily="34" charset="0"/>
                <a:cs typeface="Arial" panose="020B0604020202020204" pitchFamily="34" charset="0"/>
              </a:rPr>
              <a:t> et al. 2009</a:t>
            </a:r>
            <a:endParaRPr lang="en-US" altLang="it-IT" sz="1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olo 1">
            <a:extLst>
              <a:ext uri="{FF2B5EF4-FFF2-40B4-BE49-F238E27FC236}">
                <a16:creationId xmlns:a16="http://schemas.microsoft.com/office/drawing/2014/main" id="{5A2F13C9-188C-7C10-FE72-4EC814567C3E}"/>
              </a:ext>
            </a:extLst>
          </p:cNvPr>
          <p:cNvSpPr txBox="1">
            <a:spLocks/>
          </p:cNvSpPr>
          <p:nvPr/>
        </p:nvSpPr>
        <p:spPr>
          <a:xfrm>
            <a:off x="1840523" y="658711"/>
            <a:ext cx="8510954" cy="108418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ＭＳ Ｐゴシック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ＭＳ Ｐゴシック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ＭＳ Ｐゴシック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ＭＳ Ｐゴシック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>
              <a:defRPr/>
            </a:pPr>
            <a:r>
              <a:rPr lang="it-IT" sz="2700" b="1" dirty="0" err="1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Feeding</a:t>
            </a:r>
            <a:r>
              <a:rPr lang="it-IT" sz="2700" b="1" dirty="0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 / </a:t>
            </a:r>
            <a:r>
              <a:rPr lang="it-IT" sz="2700" b="1" dirty="0" err="1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Swallowing</a:t>
            </a:r>
            <a:r>
              <a:rPr lang="it-IT" sz="2700" b="1" dirty="0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it-IT" sz="2700" b="1" dirty="0" err="1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Assessment</a:t>
            </a:r>
            <a:endParaRPr lang="it-IT" sz="2700" b="1" dirty="0">
              <a:solidFill>
                <a:schemeClr val="accent5">
                  <a:lumMod val="50000"/>
                </a:schemeClr>
              </a:solidFill>
              <a:latin typeface="Arial"/>
              <a:cs typeface="Arial"/>
            </a:endParaRPr>
          </a:p>
          <a:p>
            <a:pPr algn="ctr">
              <a:defRPr/>
            </a:pPr>
            <a:r>
              <a:rPr lang="it-IT" sz="2700" b="1" dirty="0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br>
              <a:rPr lang="it-IT" sz="2700" b="1" dirty="0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</a:br>
            <a:r>
              <a:rPr lang="it-IT" sz="2700" b="1" dirty="0" err="1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Aims</a:t>
            </a:r>
            <a:r>
              <a:rPr lang="it-IT" sz="2700" b="1" dirty="0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	</a:t>
            </a:r>
          </a:p>
        </p:txBody>
      </p:sp>
      <p:sp>
        <p:nvSpPr>
          <p:cNvPr id="61443" name="CasellaDiTesto 8">
            <a:extLst>
              <a:ext uri="{FF2B5EF4-FFF2-40B4-BE49-F238E27FC236}">
                <a16:creationId xmlns:a16="http://schemas.microsoft.com/office/drawing/2014/main" id="{9428E5AE-0C20-565F-C535-F1ED994F05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978" y="1933969"/>
            <a:ext cx="10255348" cy="3728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alt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Evaluate</a:t>
            </a:r>
            <a:r>
              <a:rPr lang="it-IT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alt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maximize</a:t>
            </a:r>
            <a:r>
              <a:rPr lang="it-IT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altLang="it-IT" sz="2000" b="1" dirty="0" err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swallow</a:t>
            </a:r>
            <a:r>
              <a:rPr lang="it-IT" altLang="it-IT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altLang="it-IT" sz="2000" b="1" dirty="0" err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safety</a:t>
            </a:r>
            <a:r>
              <a:rPr lang="it-IT" altLang="it-IT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altLang="it-IT" sz="2000" b="1" dirty="0" err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nutrition</a:t>
            </a:r>
            <a:endParaRPr lang="it-IT" altLang="it-IT" sz="2000" b="1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alt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Identify</a:t>
            </a:r>
            <a:r>
              <a:rPr lang="it-IT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altLang="it-IT" sz="2000" b="1" dirty="0" err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potential</a:t>
            </a:r>
            <a:r>
              <a:rPr lang="it-IT" altLang="it-IT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risk </a:t>
            </a:r>
            <a:r>
              <a:rPr lang="it-IT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it-IT" alt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respiratory</a:t>
            </a:r>
            <a:r>
              <a:rPr lang="it-IT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compromise and </a:t>
            </a:r>
            <a:r>
              <a:rPr lang="it-IT" alt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growth</a:t>
            </a:r>
            <a:endParaRPr lang="it-IT" alt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alt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Increase</a:t>
            </a:r>
            <a:r>
              <a:rPr lang="it-IT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alt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child’s</a:t>
            </a:r>
            <a:r>
              <a:rPr lang="it-IT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altLang="it-IT" sz="2000" b="1" dirty="0" err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eating</a:t>
            </a:r>
            <a:r>
              <a:rPr lang="it-IT" altLang="it-IT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drinking </a:t>
            </a:r>
            <a:r>
              <a:rPr lang="it-IT" altLang="it-IT" sz="2000" b="1" dirty="0" err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potential</a:t>
            </a:r>
            <a:endParaRPr lang="it-IT" altLang="it-IT" sz="2000" b="1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Reduce </a:t>
            </a:r>
            <a:r>
              <a:rPr lang="it-IT" altLang="it-IT" sz="2000" b="1" dirty="0" err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anxiety</a:t>
            </a:r>
            <a:r>
              <a:rPr lang="it-IT" altLang="it-IT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stress </a:t>
            </a:r>
            <a:r>
              <a:rPr lang="it-IT" alt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around</a:t>
            </a:r>
            <a:r>
              <a:rPr lang="it-IT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alt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eating</a:t>
            </a:r>
            <a:r>
              <a:rPr lang="it-IT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alt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process</a:t>
            </a:r>
            <a:endParaRPr lang="it-IT" alt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Help family and </a:t>
            </a:r>
            <a:r>
              <a:rPr lang="it-IT" alt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child</a:t>
            </a:r>
            <a:r>
              <a:rPr lang="it-IT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make </a:t>
            </a:r>
            <a:r>
              <a:rPr lang="it-IT" altLang="it-IT" sz="2000" b="1" dirty="0" err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informed</a:t>
            </a:r>
            <a:r>
              <a:rPr lang="it-IT" altLang="it-IT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altLang="it-IT" sz="2000" b="1" dirty="0" err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decisions</a:t>
            </a:r>
            <a:r>
              <a:rPr lang="it-IT" altLang="it-IT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on </a:t>
            </a:r>
            <a:r>
              <a:rPr lang="it-IT" alt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feeding</a:t>
            </a:r>
            <a:r>
              <a:rPr lang="it-IT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options (</a:t>
            </a:r>
            <a:r>
              <a:rPr lang="it-IT" alt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when</a:t>
            </a:r>
            <a:r>
              <a:rPr lang="it-IT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alt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oral</a:t>
            </a:r>
            <a:r>
              <a:rPr lang="it-IT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alt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feeding</a:t>
            </a:r>
            <a:r>
              <a:rPr lang="it-IT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alt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it-IT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alt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it-IT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alt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adequate</a:t>
            </a:r>
            <a:r>
              <a:rPr lang="it-IT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alt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Develop</a:t>
            </a:r>
            <a:r>
              <a:rPr lang="it-IT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management and </a:t>
            </a:r>
            <a:r>
              <a:rPr lang="it-IT" altLang="it-IT" sz="2000" b="1" dirty="0" err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habilitation</a:t>
            </a:r>
            <a:r>
              <a:rPr lang="it-IT" altLang="it-IT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plan</a:t>
            </a:r>
          </a:p>
          <a:p>
            <a:pPr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altLang="it-IT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Educate </a:t>
            </a:r>
            <a:r>
              <a:rPr lang="it-IT" altLang="it-IT" sz="2000" b="1" dirty="0" err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parents</a:t>
            </a:r>
            <a:r>
              <a:rPr lang="it-IT" altLang="it-IT" sz="2000" b="1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alt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about</a:t>
            </a:r>
            <a:r>
              <a:rPr lang="it-IT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alt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feeding</a:t>
            </a:r>
            <a:r>
              <a:rPr lang="it-IT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it-IT" alt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swallowing</a:t>
            </a:r>
            <a:r>
              <a:rPr lang="it-IT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alt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difficulties</a:t>
            </a:r>
            <a:r>
              <a:rPr lang="it-IT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alt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specific</a:t>
            </a:r>
            <a:r>
              <a:rPr lang="it-IT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it-IT" alt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their</a:t>
            </a:r>
            <a:r>
              <a:rPr lang="it-IT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alt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child</a:t>
            </a:r>
            <a:endParaRPr lang="it-IT" alt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C4B8502A-4A14-DEC1-95FF-47E08E4280B8}"/>
              </a:ext>
            </a:extLst>
          </p:cNvPr>
          <p:cNvGrpSpPr/>
          <p:nvPr/>
        </p:nvGrpSpPr>
        <p:grpSpPr>
          <a:xfrm>
            <a:off x="10361536" y="585841"/>
            <a:ext cx="1249893" cy="1154496"/>
            <a:chOff x="4281055" y="857250"/>
            <a:chExt cx="4862944" cy="4593885"/>
          </a:xfrm>
        </p:grpSpPr>
        <p:pic>
          <p:nvPicPr>
            <p:cNvPr id="7" name="Picture 2" descr="The 4 Stages of Swallowing: Biomechanics &amp;amp; Bolus Movement - YouTube">
              <a:extLst>
                <a:ext uri="{FF2B5EF4-FFF2-40B4-BE49-F238E27FC236}">
                  <a16:creationId xmlns:a16="http://schemas.microsoft.com/office/drawing/2014/main" id="{1B0823D7-6F2A-A0E4-DA74-1406C3A92DE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09" b="10808"/>
            <a:stretch/>
          </p:blipFill>
          <p:spPr bwMode="auto">
            <a:xfrm>
              <a:off x="4281055" y="857250"/>
              <a:ext cx="4862944" cy="45104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ttangolo 8">
              <a:extLst>
                <a:ext uri="{FF2B5EF4-FFF2-40B4-BE49-F238E27FC236}">
                  <a16:creationId xmlns:a16="http://schemas.microsoft.com/office/drawing/2014/main" id="{E720DBAE-3B58-F1BC-F801-B0447EB6DA5B}"/>
                </a:ext>
              </a:extLst>
            </p:cNvPr>
            <p:cNvSpPr/>
            <p:nvPr/>
          </p:nvSpPr>
          <p:spPr>
            <a:xfrm>
              <a:off x="4308764" y="4536735"/>
              <a:ext cx="914400" cy="91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cxnSp>
        <p:nvCxnSpPr>
          <p:cNvPr id="10" name="Connettore 1 9">
            <a:extLst>
              <a:ext uri="{FF2B5EF4-FFF2-40B4-BE49-F238E27FC236}">
                <a16:creationId xmlns:a16="http://schemas.microsoft.com/office/drawing/2014/main" id="{03CAAD78-CD2C-AEA6-2CFD-0C7042CE3E4B}"/>
              </a:ext>
            </a:extLst>
          </p:cNvPr>
          <p:cNvCxnSpPr/>
          <p:nvPr/>
        </p:nvCxnSpPr>
        <p:spPr>
          <a:xfrm>
            <a:off x="377371" y="444118"/>
            <a:ext cx="11234058" cy="0"/>
          </a:xfrm>
          <a:prstGeom prst="line">
            <a:avLst/>
          </a:prstGeom>
          <a:ln w="28575">
            <a:solidFill>
              <a:srgbClr val="E14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3DE602A3-B3D7-431B-0FC2-ACAB0618F992}"/>
              </a:ext>
            </a:extLst>
          </p:cNvPr>
          <p:cNvSpPr txBox="1"/>
          <p:nvPr/>
        </p:nvSpPr>
        <p:spPr>
          <a:xfrm>
            <a:off x="275771" y="51879"/>
            <a:ext cx="115291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Sindrome di Rubinstein-</a:t>
            </a:r>
            <a:r>
              <a:rPr lang="it-IT" sz="16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Taybi</a:t>
            </a:r>
            <a:r>
              <a:rPr lang="it-IT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modello assistenziale in età pediatrica 									E. Scarpato  </a:t>
            </a:r>
          </a:p>
        </p:txBody>
      </p:sp>
    </p:spTree>
    <p:extLst>
      <p:ext uri="{BB962C8B-B14F-4D97-AF65-F5344CB8AC3E}">
        <p14:creationId xmlns:p14="http://schemas.microsoft.com/office/powerpoint/2010/main" val="10804860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73458" y="1247127"/>
            <a:ext cx="958153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/>
              <a:buChar char="•"/>
            </a:pPr>
            <a:r>
              <a:rPr lang="it-IT" b="1" dirty="0" err="1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Clinical</a:t>
            </a:r>
            <a:r>
              <a:rPr lang="it-IT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feeding</a:t>
            </a:r>
            <a:r>
              <a:rPr lang="it-IT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evaluation</a:t>
            </a:r>
            <a:r>
              <a:rPr lang="it-IT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(CFE):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assessing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feeding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with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or more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textures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eg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thin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, or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purees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using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or more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methods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feeding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eg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bottle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cup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spoon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). No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radiation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risk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. Can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identify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signs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symptoms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during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feeding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 algn="just">
              <a:buFont typeface="Arial"/>
              <a:buChar char="•"/>
            </a:pP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/>
              <a:buChar char="•"/>
            </a:pPr>
            <a:r>
              <a:rPr lang="it-IT" b="1" dirty="0" err="1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Videofluoroscopic</a:t>
            </a:r>
            <a:r>
              <a:rPr lang="it-IT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swallow</a:t>
            </a:r>
            <a:r>
              <a:rPr lang="it-IT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</a:t>
            </a:r>
            <a:r>
              <a:rPr lang="it-IT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(VFSS):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direct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dynamic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view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oral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pharyngeal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, and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upper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esophageal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function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during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swallowing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Assess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presence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direct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aspiration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laryngeal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penetration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Involves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radiation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exposure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/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/>
              <a:buChar char="•"/>
            </a:pPr>
            <a:r>
              <a:rPr lang="it-IT" b="1" dirty="0" err="1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Fiberoptic</a:t>
            </a:r>
            <a:r>
              <a:rPr lang="it-IT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Endoscopic</a:t>
            </a:r>
            <a:r>
              <a:rPr lang="it-IT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Evaluation of </a:t>
            </a:r>
            <a:r>
              <a:rPr lang="it-IT" b="1" dirty="0" err="1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Swallow</a:t>
            </a:r>
            <a:r>
              <a:rPr lang="it-IT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(FEES):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fiberoptic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endoscope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inserted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through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nose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into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throat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. Direct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visualization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structures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dynamic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evaluation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of the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oral-pharyngeal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transfer and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indirect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evidence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of the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pharyngeal-esophageal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transfer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during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swallows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1410230" y="565797"/>
            <a:ext cx="9371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Assessment</a:t>
            </a:r>
            <a:r>
              <a:rPr lang="it-IT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it-IT" sz="24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Oral</a:t>
            </a:r>
            <a:r>
              <a:rPr lang="it-IT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Feeding</a:t>
            </a:r>
            <a:r>
              <a:rPr lang="it-IT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Efficiency</a:t>
            </a:r>
            <a:r>
              <a:rPr lang="it-IT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sz="24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Risk</a:t>
            </a:r>
            <a:r>
              <a:rPr lang="it-IT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it-IT" sz="24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Aspiration</a:t>
            </a:r>
            <a:endParaRPr lang="it-IT" sz="2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1249939" y="4757369"/>
            <a:ext cx="96921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Objective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assessment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swallow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</a:t>
            </a:r>
            <a:r>
              <a:rPr lang="it-IT" b="1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critical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children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with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chronic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respiratory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symptoms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since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classic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signs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aspiration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aspiration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pneumonia)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occur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10% of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children</a:t>
            </a:r>
            <a:r>
              <a:rPr lang="it-IT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it-IT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676D85B8-B358-D742-9E1C-563865B354EB}"/>
              </a:ext>
            </a:extLst>
          </p:cNvPr>
          <p:cNvSpPr txBox="1"/>
          <p:nvPr/>
        </p:nvSpPr>
        <p:spPr>
          <a:xfrm>
            <a:off x="2193609" y="5774622"/>
            <a:ext cx="7804782" cy="707886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t-IT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</a:t>
            </a:r>
            <a:r>
              <a:rPr lang="it-IT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</a:t>
            </a:r>
            <a:r>
              <a:rPr lang="it-IT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80% of </a:t>
            </a:r>
            <a:r>
              <a:rPr lang="it-IT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pediatric</a:t>
            </a:r>
            <a:r>
              <a:rPr lang="it-IT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aspiration</a:t>
            </a:r>
            <a:r>
              <a:rPr lang="it-IT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it-IT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silent</a:t>
            </a:r>
            <a:r>
              <a:rPr lang="it-IT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occurs</a:t>
            </a:r>
            <a:r>
              <a:rPr lang="it-IT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without</a:t>
            </a:r>
            <a:r>
              <a:rPr lang="it-IT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overt</a:t>
            </a:r>
            <a:r>
              <a:rPr lang="it-IT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clinical</a:t>
            </a:r>
            <a:r>
              <a:rPr lang="it-IT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signs</a:t>
            </a:r>
            <a:r>
              <a:rPr lang="it-IT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grpSp>
        <p:nvGrpSpPr>
          <p:cNvPr id="4" name="Gruppo 3">
            <a:extLst>
              <a:ext uri="{FF2B5EF4-FFF2-40B4-BE49-F238E27FC236}">
                <a16:creationId xmlns:a16="http://schemas.microsoft.com/office/drawing/2014/main" id="{7C128E36-BCFB-784C-90C5-42786B57498C}"/>
              </a:ext>
            </a:extLst>
          </p:cNvPr>
          <p:cNvGrpSpPr/>
          <p:nvPr/>
        </p:nvGrpSpPr>
        <p:grpSpPr>
          <a:xfrm>
            <a:off x="10554996" y="571892"/>
            <a:ext cx="1249893" cy="1154496"/>
            <a:chOff x="4281055" y="857250"/>
            <a:chExt cx="4862944" cy="4593885"/>
          </a:xfrm>
        </p:grpSpPr>
        <p:pic>
          <p:nvPicPr>
            <p:cNvPr id="1026" name="Picture 2" descr="The 4 Stages of Swallowing: Biomechanics &amp;amp; Bolus Movement - YouTube">
              <a:extLst>
                <a:ext uri="{FF2B5EF4-FFF2-40B4-BE49-F238E27FC236}">
                  <a16:creationId xmlns:a16="http://schemas.microsoft.com/office/drawing/2014/main" id="{C0703AA4-151A-404C-A9B4-54C385B5267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09" b="10808"/>
            <a:stretch/>
          </p:blipFill>
          <p:spPr bwMode="auto">
            <a:xfrm>
              <a:off x="4281055" y="857250"/>
              <a:ext cx="4862944" cy="45104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ttangolo 2">
              <a:extLst>
                <a:ext uri="{FF2B5EF4-FFF2-40B4-BE49-F238E27FC236}">
                  <a16:creationId xmlns:a16="http://schemas.microsoft.com/office/drawing/2014/main" id="{4BFBFECD-ED9D-3842-93E0-63E067DDC06A}"/>
                </a:ext>
              </a:extLst>
            </p:cNvPr>
            <p:cNvSpPr/>
            <p:nvPr/>
          </p:nvSpPr>
          <p:spPr>
            <a:xfrm>
              <a:off x="4308764" y="4536735"/>
              <a:ext cx="914400" cy="91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cxnSp>
        <p:nvCxnSpPr>
          <p:cNvPr id="6" name="Connettore 1 5">
            <a:extLst>
              <a:ext uri="{FF2B5EF4-FFF2-40B4-BE49-F238E27FC236}">
                <a16:creationId xmlns:a16="http://schemas.microsoft.com/office/drawing/2014/main" id="{18E6FC5D-29D1-7A52-59FD-174BBA07948C}"/>
              </a:ext>
            </a:extLst>
          </p:cNvPr>
          <p:cNvCxnSpPr/>
          <p:nvPr/>
        </p:nvCxnSpPr>
        <p:spPr>
          <a:xfrm>
            <a:off x="377371" y="444118"/>
            <a:ext cx="11234058" cy="0"/>
          </a:xfrm>
          <a:prstGeom prst="line">
            <a:avLst/>
          </a:prstGeom>
          <a:ln w="28575">
            <a:solidFill>
              <a:srgbClr val="E14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2A1A36E6-23F6-E802-4CF8-2DC4B59155A7}"/>
              </a:ext>
            </a:extLst>
          </p:cNvPr>
          <p:cNvSpPr txBox="1"/>
          <p:nvPr/>
        </p:nvSpPr>
        <p:spPr>
          <a:xfrm>
            <a:off x="275771" y="51879"/>
            <a:ext cx="115291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Sindrome di Rubinstein-</a:t>
            </a:r>
            <a:r>
              <a:rPr lang="it-IT" sz="16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Taybi</a:t>
            </a:r>
            <a:r>
              <a:rPr lang="it-IT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modello assistenziale in età pediatrica 									E. Scarpato  </a:t>
            </a:r>
          </a:p>
        </p:txBody>
      </p:sp>
    </p:spTree>
    <p:extLst>
      <p:ext uri="{BB962C8B-B14F-4D97-AF65-F5344CB8AC3E}">
        <p14:creationId xmlns:p14="http://schemas.microsoft.com/office/powerpoint/2010/main" val="300786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8"/>
          <p:cNvSpPr>
            <a:spLocks noChangeArrowheads="1"/>
          </p:cNvSpPr>
          <p:nvPr/>
        </p:nvSpPr>
        <p:spPr bwMode="auto">
          <a:xfrm>
            <a:off x="7259497" y="6453188"/>
            <a:ext cx="322360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it-IT" sz="1600" i="1" dirty="0">
                <a:latin typeface="Arial" panose="020B0604020202020204" pitchFamily="34" charset="0"/>
                <a:cs typeface="Arial" panose="020B0604020202020204" pitchFamily="34" charset="0"/>
              </a:rPr>
              <a:t>Duncan D  et al. </a:t>
            </a:r>
            <a:r>
              <a:rPr lang="mr-IN" sz="1600" i="1" dirty="0">
                <a:latin typeface="Arial" panose="020B0604020202020204" pitchFamily="34" charset="0"/>
              </a:rPr>
              <a:t>–</a:t>
            </a:r>
            <a:r>
              <a:rPr lang="it-IT" sz="1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lang="it-IT" sz="1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Pediatr</a:t>
            </a:r>
            <a:r>
              <a:rPr lang="it-IT" sz="1600" i="1" dirty="0">
                <a:latin typeface="Arial" panose="020B0604020202020204" pitchFamily="34" charset="0"/>
                <a:cs typeface="Arial" panose="020B0604020202020204" pitchFamily="34" charset="0"/>
              </a:rPr>
              <a:t> 2018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663080" y="1562288"/>
            <a:ext cx="10865841" cy="3797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/>
              <a:buChar char="•"/>
            </a:pP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Subjects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were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symptomatic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a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mean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5.3 ± 5.0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months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prior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their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first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formal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swallow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evaluation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 algn="just">
              <a:buFont typeface="Arial"/>
              <a:buChar char="•"/>
            </a:pP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80000"/>
              </a:lnSpc>
              <a:buFont typeface="Arial"/>
              <a:buChar char="•"/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29%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neurologic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comorbidity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and 32% premature.</a:t>
            </a:r>
          </a:p>
          <a:p>
            <a:pPr marL="285750" indent="-285750" algn="just">
              <a:lnSpc>
                <a:spcPct val="80000"/>
              </a:lnSpc>
              <a:buFont typeface="Arial"/>
              <a:buChar char="•"/>
            </a:pP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it-IT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single </a:t>
            </a:r>
            <a:r>
              <a:rPr lang="it-IT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symptom</a:t>
            </a:r>
            <a:r>
              <a:rPr lang="it-IT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predicted</a:t>
            </a:r>
            <a:r>
              <a:rPr lang="it-IT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risk</a:t>
            </a:r>
            <a:r>
              <a:rPr lang="it-IT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it-IT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aspiration</a:t>
            </a:r>
            <a:r>
              <a:rPr lang="it-IT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by VFSS.</a:t>
            </a:r>
          </a:p>
          <a:p>
            <a:pPr algn="ctr">
              <a:lnSpc>
                <a:spcPct val="80000"/>
              </a:lnSpc>
            </a:pPr>
            <a:r>
              <a:rPr lang="it-IT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Timing of </a:t>
            </a:r>
            <a:r>
              <a:rPr lang="it-IT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symptoms</a:t>
            </a:r>
            <a:r>
              <a:rPr lang="it-IT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relative to </a:t>
            </a:r>
            <a:r>
              <a:rPr lang="it-IT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meals</a:t>
            </a:r>
            <a:r>
              <a:rPr lang="it-IT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</a:t>
            </a:r>
            <a:r>
              <a:rPr lang="it-IT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it-IT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predict</a:t>
            </a:r>
            <a:r>
              <a:rPr lang="it-IT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aspiration</a:t>
            </a:r>
            <a:r>
              <a:rPr lang="it-IT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risk</a:t>
            </a:r>
            <a:r>
              <a:rPr lang="it-IT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 algn="just">
              <a:buFont typeface="Arial"/>
              <a:buChar char="•"/>
            </a:pP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/>
              <a:buChar char="•"/>
            </a:pP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Coughing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choking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gagging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noisy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breathing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symptoms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during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meals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significantly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associated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with CFE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r>
              <a:rPr lang="it-IT" b="1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Presenting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symptoms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bias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the CFE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then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correlate with the VFSS. </a:t>
            </a:r>
          </a:p>
          <a:p>
            <a:pPr marL="285750" indent="-285750" algn="just">
              <a:buFont typeface="Arial"/>
              <a:buChar char="•"/>
            </a:pPr>
            <a:endParaRPr lang="it-IT" b="1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/>
              <a:buChar char="•"/>
            </a:pP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Gastrointestinal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comorbidity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neurologic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comorbidity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vomiting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slow </a:t>
            </a:r>
            <a:r>
              <a:rPr lang="it-IT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feeding</a:t>
            </a:r>
            <a:r>
              <a:rPr lang="it-IT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independently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associated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with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abnormal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aspiration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on VFSS.</a:t>
            </a:r>
          </a:p>
        </p:txBody>
      </p:sp>
      <p:pic>
        <p:nvPicPr>
          <p:cNvPr id="8" name="Immagine 7" descr="Schermata 2020-12-04 alle 11.18.0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2506" y="620822"/>
            <a:ext cx="8306988" cy="875543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sp>
        <p:nvSpPr>
          <p:cNvPr id="6" name="Rettangolo 5"/>
          <p:cNvSpPr/>
          <p:nvPr/>
        </p:nvSpPr>
        <p:spPr>
          <a:xfrm>
            <a:off x="1833154" y="5513467"/>
            <a:ext cx="8525695" cy="923330"/>
          </a:xfrm>
          <a:prstGeom prst="rect">
            <a:avLst/>
          </a:prstGeom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t-IT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Because</a:t>
            </a:r>
            <a:r>
              <a:rPr lang="it-IT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the high </a:t>
            </a:r>
            <a:r>
              <a:rPr lang="it-IT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prevalence</a:t>
            </a:r>
            <a:r>
              <a:rPr lang="it-IT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it-IT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silent</a:t>
            </a:r>
            <a:r>
              <a:rPr lang="it-IT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aspiration</a:t>
            </a:r>
            <a:r>
              <a:rPr lang="it-IT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patients</a:t>
            </a:r>
            <a:r>
              <a:rPr lang="it-IT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with </a:t>
            </a:r>
            <a:r>
              <a:rPr lang="it-IT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persistent</a:t>
            </a:r>
            <a:r>
              <a:rPr lang="it-IT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symptoms</a:t>
            </a:r>
            <a:r>
              <a:rPr lang="it-IT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</a:t>
            </a:r>
            <a:r>
              <a:rPr lang="it-IT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with a </a:t>
            </a:r>
            <a:r>
              <a:rPr lang="it-IT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reassuring</a:t>
            </a:r>
            <a:r>
              <a:rPr lang="it-IT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CFE, </a:t>
            </a:r>
            <a:r>
              <a:rPr lang="it-IT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</a:t>
            </a:r>
            <a:r>
              <a:rPr lang="it-IT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still</a:t>
            </a:r>
            <a:r>
              <a:rPr lang="it-IT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need</a:t>
            </a:r>
            <a:r>
              <a:rPr lang="it-IT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VFSS to </a:t>
            </a:r>
            <a:r>
              <a:rPr lang="it-IT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diagnose</a:t>
            </a:r>
            <a:r>
              <a:rPr lang="it-IT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aspiration</a:t>
            </a:r>
            <a:endParaRPr lang="it-IT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Connettore 1 3">
            <a:extLst>
              <a:ext uri="{FF2B5EF4-FFF2-40B4-BE49-F238E27FC236}">
                <a16:creationId xmlns:a16="http://schemas.microsoft.com/office/drawing/2014/main" id="{32B2A459-6F89-83AE-E97E-B2B2C9F77A2F}"/>
              </a:ext>
            </a:extLst>
          </p:cNvPr>
          <p:cNvCxnSpPr/>
          <p:nvPr/>
        </p:nvCxnSpPr>
        <p:spPr>
          <a:xfrm>
            <a:off x="377371" y="444118"/>
            <a:ext cx="11234058" cy="0"/>
          </a:xfrm>
          <a:prstGeom prst="line">
            <a:avLst/>
          </a:prstGeom>
          <a:ln w="28575">
            <a:solidFill>
              <a:srgbClr val="E14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02EF074-2830-C31D-8942-F9E7CDF541BA}"/>
              </a:ext>
            </a:extLst>
          </p:cNvPr>
          <p:cNvSpPr txBox="1"/>
          <p:nvPr/>
        </p:nvSpPr>
        <p:spPr>
          <a:xfrm>
            <a:off x="275771" y="51879"/>
            <a:ext cx="115291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Sindrome di Rubinstein-</a:t>
            </a:r>
            <a:r>
              <a:rPr lang="it-IT" sz="16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Taybi</a:t>
            </a:r>
            <a:r>
              <a:rPr lang="it-IT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modello assistenziale in età pediatrica 									E. Scarpato  </a:t>
            </a:r>
          </a:p>
        </p:txBody>
      </p:sp>
    </p:spTree>
    <p:extLst>
      <p:ext uri="{BB962C8B-B14F-4D97-AF65-F5344CB8AC3E}">
        <p14:creationId xmlns:p14="http://schemas.microsoft.com/office/powerpoint/2010/main" val="36110676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Immagine 1" descr="Schermata 2021-04-21 alle 15.42.22.png">
            <a:extLst>
              <a:ext uri="{FF2B5EF4-FFF2-40B4-BE49-F238E27FC236}">
                <a16:creationId xmlns:a16="http://schemas.microsoft.com/office/drawing/2014/main" id="{21EC0D07-C275-9834-ACB3-DBADC10BD9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194" y="707707"/>
            <a:ext cx="9785612" cy="816387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sp>
        <p:nvSpPr>
          <p:cNvPr id="66562" name="Rettangolo 8">
            <a:extLst>
              <a:ext uri="{FF2B5EF4-FFF2-40B4-BE49-F238E27FC236}">
                <a16:creationId xmlns:a16="http://schemas.microsoft.com/office/drawing/2014/main" id="{A9DC6835-3951-7197-DC45-29BF729486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4514" y="6259993"/>
            <a:ext cx="394556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400" i="1">
                <a:latin typeface="Arial" panose="020B0604020202020204" pitchFamily="34" charset="0"/>
                <a:cs typeface="Arial" panose="020B0604020202020204" pitchFamily="34" charset="0"/>
              </a:rPr>
              <a:t>Serel Arslan S et al. </a:t>
            </a:r>
            <a:r>
              <a:rPr lang="mr-IN" altLang="it-IT" sz="1400" i="1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it-IT" altLang="it-IT" sz="1400" i="1">
                <a:latin typeface="Arial" panose="020B0604020202020204" pitchFamily="34" charset="0"/>
                <a:cs typeface="Arial" panose="020B0604020202020204" pitchFamily="34" charset="0"/>
              </a:rPr>
              <a:t> Disabil Rehabil 2018</a:t>
            </a:r>
            <a:endParaRPr lang="en-US" altLang="it-IT" sz="1400" i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6563" name="Immagine 2" descr="Schermata 2021-04-21 alle 15.47.12.png">
            <a:extLst>
              <a:ext uri="{FF2B5EF4-FFF2-40B4-BE49-F238E27FC236}">
                <a16:creationId xmlns:a16="http://schemas.microsoft.com/office/drawing/2014/main" id="{C790362B-E2DB-797B-9D32-C408EC5F2E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138" y="2058592"/>
            <a:ext cx="10777724" cy="3666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Connettore 1 2">
            <a:extLst>
              <a:ext uri="{FF2B5EF4-FFF2-40B4-BE49-F238E27FC236}">
                <a16:creationId xmlns:a16="http://schemas.microsoft.com/office/drawing/2014/main" id="{9ECAD19D-B333-AC16-F770-957F467F53E6}"/>
              </a:ext>
            </a:extLst>
          </p:cNvPr>
          <p:cNvCxnSpPr/>
          <p:nvPr/>
        </p:nvCxnSpPr>
        <p:spPr>
          <a:xfrm>
            <a:off x="377371" y="444118"/>
            <a:ext cx="11234058" cy="0"/>
          </a:xfrm>
          <a:prstGeom prst="line">
            <a:avLst/>
          </a:prstGeom>
          <a:ln w="28575">
            <a:solidFill>
              <a:srgbClr val="E14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D899C771-24A0-59E8-C012-E0C497DD75FE}"/>
              </a:ext>
            </a:extLst>
          </p:cNvPr>
          <p:cNvSpPr txBox="1"/>
          <p:nvPr/>
        </p:nvSpPr>
        <p:spPr>
          <a:xfrm>
            <a:off x="275771" y="51879"/>
            <a:ext cx="115291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Sindrome di Rubinstein-</a:t>
            </a:r>
            <a:r>
              <a:rPr lang="it-IT" sz="16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Taybi</a:t>
            </a:r>
            <a:r>
              <a:rPr lang="it-IT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modello assistenziale in età pediatrica 									E. Scarpato  </a:t>
            </a:r>
          </a:p>
        </p:txBody>
      </p:sp>
    </p:spTree>
    <p:extLst>
      <p:ext uri="{BB962C8B-B14F-4D97-AF65-F5344CB8AC3E}">
        <p14:creationId xmlns:p14="http://schemas.microsoft.com/office/powerpoint/2010/main" val="30016155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ttangolo 8">
            <a:extLst>
              <a:ext uri="{FF2B5EF4-FFF2-40B4-BE49-F238E27FC236}">
                <a16:creationId xmlns:a16="http://schemas.microsoft.com/office/drawing/2014/main" id="{7FBAF1C7-DD3F-B9D0-E26E-7C69A9E2D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92470" y="6259993"/>
            <a:ext cx="281895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400" i="1" dirty="0">
                <a:latin typeface="Arial" panose="020B0604020202020204" pitchFamily="34" charset="0"/>
                <a:cs typeface="Arial" panose="020B0604020202020204" pitchFamily="34" charset="0"/>
              </a:rPr>
              <a:t>Khamis et al. </a:t>
            </a:r>
            <a:r>
              <a:rPr lang="mr-IN" altLang="it-IT" sz="1400" i="1" dirty="0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it-IT" altLang="it-IT" sz="1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altLang="it-IT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Dysphagia</a:t>
            </a:r>
            <a:r>
              <a:rPr lang="it-IT" altLang="it-IT" sz="1400" i="1" dirty="0">
                <a:latin typeface="Arial" panose="020B0604020202020204" pitchFamily="34" charset="0"/>
                <a:cs typeface="Arial" panose="020B0604020202020204" pitchFamily="34" charset="0"/>
              </a:rPr>
              <a:t> 2020</a:t>
            </a:r>
            <a:endParaRPr lang="en-US" altLang="it-IT" sz="1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D92B0B2F-6AA7-5554-AA19-2982273B9E48}"/>
              </a:ext>
            </a:extLst>
          </p:cNvPr>
          <p:cNvSpPr txBox="1"/>
          <p:nvPr/>
        </p:nvSpPr>
        <p:spPr>
          <a:xfrm>
            <a:off x="759655" y="711020"/>
            <a:ext cx="10851774" cy="2245102"/>
          </a:xfrm>
          <a:prstGeom prst="rect">
            <a:avLst/>
          </a:prstGeom>
          <a:noFill/>
          <a:ln w="28575"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  <a:defRPr/>
            </a:pPr>
            <a:endParaRPr lang="it-IT" sz="2400" b="1" dirty="0">
              <a:solidFill>
                <a:srgbClr val="2F5597"/>
              </a:solidFill>
              <a:latin typeface="Arial"/>
              <a:ea typeface="ＭＳ Ｐゴシック" charset="0"/>
              <a:cs typeface="Arial"/>
            </a:endParaRPr>
          </a:p>
          <a:p>
            <a:pPr algn="ctr">
              <a:lnSpc>
                <a:spcPct val="70000"/>
              </a:lnSpc>
              <a:defRPr/>
            </a:pPr>
            <a:r>
              <a:rPr lang="it-IT" sz="2400" b="1" dirty="0" err="1">
                <a:solidFill>
                  <a:srgbClr val="2F5597"/>
                </a:solidFill>
                <a:latin typeface="Arial"/>
                <a:ea typeface="ＭＳ Ｐゴシック" charset="0"/>
                <a:cs typeface="Arial"/>
              </a:rPr>
              <a:t>Compensatory</a:t>
            </a:r>
            <a:r>
              <a:rPr lang="it-IT" sz="2400" b="1" dirty="0">
                <a:solidFill>
                  <a:srgbClr val="2F5597"/>
                </a:solidFill>
                <a:latin typeface="Arial"/>
                <a:ea typeface="ＭＳ Ｐゴシック" charset="0"/>
                <a:cs typeface="Arial"/>
              </a:rPr>
              <a:t> strategies</a:t>
            </a:r>
          </a:p>
          <a:p>
            <a:pPr marL="214313" indent="-214313" algn="just">
              <a:buFont typeface="Arial"/>
              <a:buChar char="•"/>
              <a:defRPr/>
            </a:pPr>
            <a:endParaRPr lang="it-IT" sz="2000" dirty="0">
              <a:latin typeface="Arial"/>
              <a:ea typeface="ＭＳ Ｐゴシック" charset="0"/>
              <a:cs typeface="Arial"/>
            </a:endParaRPr>
          </a:p>
          <a:p>
            <a:pPr marL="214313" indent="-214313" algn="just">
              <a:buFont typeface="Arial"/>
              <a:buChar char="•"/>
              <a:defRPr/>
            </a:pPr>
            <a:r>
              <a:rPr lang="it-IT" dirty="0" err="1">
                <a:latin typeface="Arial"/>
                <a:ea typeface="ＭＳ Ｐゴシック" charset="0"/>
                <a:cs typeface="Arial"/>
              </a:rPr>
              <a:t>Interventions</a:t>
            </a:r>
            <a:r>
              <a:rPr lang="it-IT" dirty="0">
                <a:latin typeface="Arial"/>
                <a:ea typeface="ＭＳ Ｐゴシック" charset="0"/>
                <a:cs typeface="Arial"/>
              </a:rPr>
              <a:t> </a:t>
            </a:r>
            <a:r>
              <a:rPr lang="it-IT" dirty="0" err="1">
                <a:latin typeface="Arial"/>
                <a:ea typeface="ＭＳ Ｐゴシック" charset="0"/>
                <a:cs typeface="Arial"/>
              </a:rPr>
              <a:t>that</a:t>
            </a:r>
            <a:r>
              <a:rPr lang="it-IT" dirty="0">
                <a:latin typeface="Arial"/>
                <a:ea typeface="ＭＳ Ｐゴシック" charset="0"/>
                <a:cs typeface="Arial"/>
              </a:rPr>
              <a:t> </a:t>
            </a:r>
            <a:r>
              <a:rPr lang="it-IT" b="1" dirty="0">
                <a:solidFill>
                  <a:srgbClr val="7030A0"/>
                </a:solidFill>
                <a:latin typeface="Arial"/>
                <a:ea typeface="ＭＳ Ｐゴシック" charset="0"/>
                <a:cs typeface="Arial"/>
              </a:rPr>
              <a:t>compensate for </a:t>
            </a:r>
            <a:r>
              <a:rPr lang="it-IT" b="1" dirty="0" err="1">
                <a:solidFill>
                  <a:srgbClr val="7030A0"/>
                </a:solidFill>
                <a:latin typeface="Arial"/>
                <a:ea typeface="ＭＳ Ｐゴシック" charset="0"/>
                <a:cs typeface="Arial"/>
              </a:rPr>
              <a:t>impairments</a:t>
            </a:r>
            <a:r>
              <a:rPr lang="it-IT" b="1" dirty="0">
                <a:solidFill>
                  <a:srgbClr val="7030A0"/>
                </a:solidFill>
                <a:latin typeface="Arial"/>
                <a:ea typeface="ＭＳ Ｐゴシック" charset="0"/>
                <a:cs typeface="Arial"/>
              </a:rPr>
              <a:t> </a:t>
            </a:r>
            <a:r>
              <a:rPr lang="it-IT" dirty="0">
                <a:latin typeface="Arial"/>
                <a:ea typeface="ＭＳ Ｐゴシック" charset="0"/>
                <a:cs typeface="Arial"/>
              </a:rPr>
              <a:t>by </a:t>
            </a:r>
            <a:r>
              <a:rPr lang="it-IT" dirty="0" err="1">
                <a:latin typeface="Arial"/>
                <a:ea typeface="ＭＳ Ｐゴシック" charset="0"/>
                <a:cs typeface="Arial"/>
              </a:rPr>
              <a:t>simplifying</a:t>
            </a:r>
            <a:r>
              <a:rPr lang="it-IT" dirty="0">
                <a:latin typeface="Arial"/>
                <a:ea typeface="ＭＳ Ｐゴシック" charset="0"/>
                <a:cs typeface="Arial"/>
              </a:rPr>
              <a:t> </a:t>
            </a:r>
            <a:r>
              <a:rPr lang="it-IT" dirty="0" err="1">
                <a:latin typeface="Arial"/>
                <a:ea typeface="ＭＳ Ｐゴシック" charset="0"/>
                <a:cs typeface="Arial"/>
              </a:rPr>
              <a:t>tasks</a:t>
            </a:r>
            <a:r>
              <a:rPr lang="it-IT" dirty="0">
                <a:latin typeface="Arial"/>
                <a:ea typeface="ＭＳ Ｐゴシック" charset="0"/>
                <a:cs typeface="Arial"/>
              </a:rPr>
              <a:t>, and </a:t>
            </a:r>
            <a:r>
              <a:rPr lang="it-IT" dirty="0" err="1">
                <a:latin typeface="Arial"/>
                <a:ea typeface="ＭＳ Ｐゴシック" charset="0"/>
                <a:cs typeface="Arial"/>
              </a:rPr>
              <a:t>immediately</a:t>
            </a:r>
            <a:r>
              <a:rPr lang="it-IT" dirty="0">
                <a:latin typeface="Arial"/>
                <a:ea typeface="ＭＳ Ｐゴシック" charset="0"/>
                <a:cs typeface="Arial"/>
              </a:rPr>
              <a:t> </a:t>
            </a:r>
            <a:r>
              <a:rPr lang="it-IT" dirty="0" err="1">
                <a:latin typeface="Arial"/>
                <a:ea typeface="ＭＳ Ｐゴシック" charset="0"/>
                <a:cs typeface="Arial"/>
              </a:rPr>
              <a:t>optimize</a:t>
            </a:r>
            <a:r>
              <a:rPr lang="it-IT" dirty="0">
                <a:latin typeface="Arial"/>
                <a:ea typeface="ＭＳ Ｐゴシック" charset="0"/>
                <a:cs typeface="Arial"/>
              </a:rPr>
              <a:t> </a:t>
            </a:r>
            <a:r>
              <a:rPr lang="it-IT" dirty="0" err="1">
                <a:latin typeface="Arial"/>
                <a:ea typeface="ＭＳ Ｐゴシック" charset="0"/>
                <a:cs typeface="Arial"/>
              </a:rPr>
              <a:t>safety</a:t>
            </a:r>
            <a:r>
              <a:rPr lang="it-IT" dirty="0">
                <a:latin typeface="Arial"/>
                <a:ea typeface="ＭＳ Ｐゴシック" charset="0"/>
                <a:cs typeface="Arial"/>
              </a:rPr>
              <a:t>. </a:t>
            </a:r>
          </a:p>
          <a:p>
            <a:pPr marL="214313" indent="-214313" algn="just">
              <a:buFont typeface="Arial"/>
              <a:buChar char="•"/>
              <a:defRPr/>
            </a:pPr>
            <a:endParaRPr lang="it-IT" dirty="0">
              <a:latin typeface="Arial"/>
              <a:ea typeface="ＭＳ Ｐゴシック" charset="0"/>
              <a:cs typeface="Arial"/>
            </a:endParaRPr>
          </a:p>
          <a:p>
            <a:pPr marL="214313" indent="-214313" algn="just">
              <a:buFont typeface="Arial"/>
              <a:buChar char="•"/>
              <a:defRPr/>
            </a:pPr>
            <a:r>
              <a:rPr lang="it-IT" dirty="0">
                <a:latin typeface="Arial"/>
                <a:ea typeface="ＭＳ Ｐゴシック" charset="0"/>
                <a:cs typeface="Arial"/>
              </a:rPr>
              <a:t>Include: </a:t>
            </a:r>
            <a:r>
              <a:rPr lang="it-IT" b="1" dirty="0">
                <a:solidFill>
                  <a:srgbClr val="7030A0"/>
                </a:solidFill>
                <a:latin typeface="Arial"/>
                <a:ea typeface="ＭＳ Ｐゴシック" charset="0"/>
                <a:cs typeface="Arial"/>
              </a:rPr>
              <a:t>tube-</a:t>
            </a:r>
            <a:r>
              <a:rPr lang="it-IT" b="1" dirty="0" err="1">
                <a:solidFill>
                  <a:srgbClr val="7030A0"/>
                </a:solidFill>
                <a:latin typeface="Arial"/>
                <a:ea typeface="ＭＳ Ｐゴシック" charset="0"/>
                <a:cs typeface="Arial"/>
              </a:rPr>
              <a:t>feeding</a:t>
            </a:r>
            <a:r>
              <a:rPr lang="it-IT" dirty="0">
                <a:solidFill>
                  <a:srgbClr val="7030A0"/>
                </a:solidFill>
                <a:latin typeface="Arial"/>
                <a:ea typeface="ＭＳ Ｐゴシック" charset="0"/>
                <a:cs typeface="Arial"/>
              </a:rPr>
              <a:t> </a:t>
            </a:r>
            <a:r>
              <a:rPr lang="it-IT" dirty="0">
                <a:latin typeface="Arial"/>
                <a:ea typeface="ＭＳ Ｐゴシック" charset="0"/>
                <a:cs typeface="Arial"/>
              </a:rPr>
              <a:t>to </a:t>
            </a:r>
            <a:r>
              <a:rPr lang="it-IT" dirty="0" err="1">
                <a:latin typeface="Arial"/>
                <a:ea typeface="ＭＳ Ｐゴシック" charset="0"/>
                <a:cs typeface="Arial"/>
              </a:rPr>
              <a:t>enhance</a:t>
            </a:r>
            <a:r>
              <a:rPr lang="it-IT" dirty="0">
                <a:latin typeface="Arial"/>
                <a:ea typeface="ＭＳ Ｐゴシック" charset="0"/>
                <a:cs typeface="Arial"/>
              </a:rPr>
              <a:t> </a:t>
            </a:r>
            <a:r>
              <a:rPr lang="it-IT" dirty="0" err="1">
                <a:latin typeface="Arial"/>
                <a:ea typeface="ＭＳ Ｐゴシック" charset="0"/>
                <a:cs typeface="Arial"/>
              </a:rPr>
              <a:t>nutritional</a:t>
            </a:r>
            <a:r>
              <a:rPr lang="it-IT" dirty="0">
                <a:latin typeface="Arial"/>
                <a:ea typeface="ＭＳ Ｐゴシック" charset="0"/>
                <a:cs typeface="Arial"/>
              </a:rPr>
              <a:t> </a:t>
            </a:r>
            <a:r>
              <a:rPr lang="it-IT" dirty="0" err="1">
                <a:latin typeface="Arial"/>
                <a:ea typeface="ＭＳ Ｐゴシック" charset="0"/>
                <a:cs typeface="Arial"/>
              </a:rPr>
              <a:t>intake</a:t>
            </a:r>
            <a:r>
              <a:rPr lang="it-IT" dirty="0">
                <a:latin typeface="Arial"/>
                <a:ea typeface="ＭＳ Ｐゴシック" charset="0"/>
                <a:cs typeface="Arial"/>
              </a:rPr>
              <a:t>, </a:t>
            </a:r>
            <a:r>
              <a:rPr lang="it-IT" b="1" dirty="0" err="1">
                <a:solidFill>
                  <a:srgbClr val="7030A0"/>
                </a:solidFill>
                <a:latin typeface="Arial"/>
                <a:ea typeface="ＭＳ Ｐゴシック" charset="0"/>
                <a:cs typeface="Arial"/>
              </a:rPr>
              <a:t>modifying</a:t>
            </a:r>
            <a:r>
              <a:rPr lang="it-IT" b="1" dirty="0">
                <a:solidFill>
                  <a:srgbClr val="7030A0"/>
                </a:solidFill>
                <a:latin typeface="Arial"/>
                <a:ea typeface="ＭＳ Ｐゴシック" charset="0"/>
                <a:cs typeface="Arial"/>
              </a:rPr>
              <a:t> </a:t>
            </a:r>
            <a:r>
              <a:rPr lang="it-IT" b="1" dirty="0" err="1">
                <a:solidFill>
                  <a:srgbClr val="7030A0"/>
                </a:solidFill>
                <a:latin typeface="Arial"/>
                <a:ea typeface="ＭＳ Ｐゴシック" charset="0"/>
                <a:cs typeface="Arial"/>
              </a:rPr>
              <a:t>positioning</a:t>
            </a:r>
            <a:r>
              <a:rPr lang="it-IT" b="1" dirty="0">
                <a:solidFill>
                  <a:srgbClr val="7030A0"/>
                </a:solidFill>
                <a:latin typeface="Arial"/>
                <a:ea typeface="ＭＳ Ｐゴシック" charset="0"/>
                <a:cs typeface="Arial"/>
              </a:rPr>
              <a:t> </a:t>
            </a:r>
            <a:r>
              <a:rPr lang="it-IT" dirty="0">
                <a:latin typeface="Arial"/>
                <a:ea typeface="ＭＳ Ｐゴシック" charset="0"/>
                <a:cs typeface="Arial"/>
              </a:rPr>
              <a:t>to </a:t>
            </a:r>
            <a:r>
              <a:rPr lang="it-IT" dirty="0" err="1">
                <a:latin typeface="Arial"/>
                <a:ea typeface="ＭＳ Ｐゴシック" charset="0"/>
                <a:cs typeface="Arial"/>
              </a:rPr>
              <a:t>maximize</a:t>
            </a:r>
            <a:r>
              <a:rPr lang="it-IT" dirty="0">
                <a:latin typeface="Arial"/>
                <a:ea typeface="ＭＳ Ｐゴシック" charset="0"/>
                <a:cs typeface="Arial"/>
              </a:rPr>
              <a:t> control of </a:t>
            </a:r>
            <a:r>
              <a:rPr lang="it-IT" dirty="0" err="1">
                <a:latin typeface="Arial"/>
                <a:ea typeface="ＭＳ Ｐゴシック" charset="0"/>
                <a:cs typeface="Arial"/>
              </a:rPr>
              <a:t>muscles</a:t>
            </a:r>
            <a:r>
              <a:rPr lang="it-IT" dirty="0">
                <a:latin typeface="Arial"/>
                <a:ea typeface="ＭＳ Ｐゴシック" charset="0"/>
                <a:cs typeface="Arial"/>
              </a:rPr>
              <a:t> for </a:t>
            </a:r>
            <a:r>
              <a:rPr lang="it-IT" dirty="0" err="1">
                <a:latin typeface="Arial"/>
                <a:ea typeface="ＭＳ Ｐゴシック" charset="0"/>
                <a:cs typeface="Arial"/>
              </a:rPr>
              <a:t>feeding</a:t>
            </a:r>
            <a:r>
              <a:rPr lang="it-IT" dirty="0">
                <a:latin typeface="Arial"/>
                <a:ea typeface="ＭＳ Ｐゴシック" charset="0"/>
                <a:cs typeface="Arial"/>
              </a:rPr>
              <a:t>, </a:t>
            </a:r>
            <a:r>
              <a:rPr lang="it-IT" b="1" dirty="0">
                <a:solidFill>
                  <a:srgbClr val="7030A0"/>
                </a:solidFill>
                <a:latin typeface="Arial"/>
                <a:ea typeface="ＭＳ Ｐゴシック" charset="0"/>
                <a:cs typeface="Arial"/>
              </a:rPr>
              <a:t>alternative </a:t>
            </a:r>
            <a:r>
              <a:rPr lang="it-IT" b="1" dirty="0" err="1">
                <a:solidFill>
                  <a:srgbClr val="7030A0"/>
                </a:solidFill>
                <a:latin typeface="Arial"/>
                <a:ea typeface="ＭＳ Ｐゴシック" charset="0"/>
                <a:cs typeface="Arial"/>
              </a:rPr>
              <a:t>equipment</a:t>
            </a:r>
            <a:r>
              <a:rPr lang="it-IT" b="1" dirty="0">
                <a:solidFill>
                  <a:srgbClr val="7030A0"/>
                </a:solidFill>
                <a:latin typeface="Arial"/>
                <a:ea typeface="ＭＳ Ｐゴシック" charset="0"/>
                <a:cs typeface="Arial"/>
              </a:rPr>
              <a:t> </a:t>
            </a:r>
            <a:r>
              <a:rPr lang="it-IT" dirty="0" err="1">
                <a:latin typeface="Arial"/>
                <a:ea typeface="ＭＳ Ｐゴシック" charset="0"/>
                <a:cs typeface="Arial"/>
              </a:rPr>
              <a:t>such</a:t>
            </a:r>
            <a:r>
              <a:rPr lang="it-IT" dirty="0">
                <a:latin typeface="Arial"/>
                <a:ea typeface="ＭＳ Ｐゴシック" charset="0"/>
                <a:cs typeface="Arial"/>
              </a:rPr>
              <a:t> </a:t>
            </a:r>
            <a:r>
              <a:rPr lang="it-IT" dirty="0" err="1">
                <a:latin typeface="Arial"/>
                <a:ea typeface="ＭＳ Ｐゴシック" charset="0"/>
                <a:cs typeface="Arial"/>
              </a:rPr>
              <a:t>as</a:t>
            </a:r>
            <a:r>
              <a:rPr lang="it-IT" dirty="0">
                <a:latin typeface="Arial"/>
                <a:ea typeface="ＭＳ Ｐゴシック" charset="0"/>
                <a:cs typeface="Arial"/>
              </a:rPr>
              <a:t> slow flow </a:t>
            </a:r>
            <a:r>
              <a:rPr lang="it-IT" dirty="0" err="1">
                <a:latin typeface="Arial"/>
                <a:ea typeface="ＭＳ Ｐゴシック" charset="0"/>
                <a:cs typeface="Arial"/>
              </a:rPr>
              <a:t>nipples</a:t>
            </a:r>
            <a:r>
              <a:rPr lang="it-IT" dirty="0">
                <a:latin typeface="Arial"/>
                <a:ea typeface="ＭＳ Ｐゴシック" charset="0"/>
                <a:cs typeface="Arial"/>
              </a:rPr>
              <a:t> or </a:t>
            </a:r>
            <a:r>
              <a:rPr lang="it-IT" dirty="0" err="1">
                <a:latin typeface="Arial"/>
                <a:ea typeface="ＭＳ Ｐゴシック" charset="0"/>
                <a:cs typeface="Arial"/>
              </a:rPr>
              <a:t>thickening</a:t>
            </a:r>
            <a:r>
              <a:rPr lang="it-IT" dirty="0">
                <a:latin typeface="Arial"/>
                <a:ea typeface="ＭＳ Ｐゴシック" charset="0"/>
                <a:cs typeface="Arial"/>
              </a:rPr>
              <a:t> </a:t>
            </a:r>
            <a:r>
              <a:rPr lang="it-IT" dirty="0" err="1">
                <a:latin typeface="Arial"/>
                <a:ea typeface="ＭＳ Ｐゴシック" charset="0"/>
                <a:cs typeface="Arial"/>
              </a:rPr>
              <a:t>fluid</a:t>
            </a:r>
            <a:r>
              <a:rPr lang="it-IT" dirty="0">
                <a:latin typeface="Arial"/>
                <a:ea typeface="ＭＳ Ｐゴシック" charset="0"/>
                <a:cs typeface="Arial"/>
              </a:rPr>
              <a:t> </a:t>
            </a:r>
            <a:r>
              <a:rPr lang="it-IT" dirty="0" err="1">
                <a:latin typeface="Arial"/>
                <a:ea typeface="ＭＳ Ｐゴシック" charset="0"/>
                <a:cs typeface="Arial"/>
              </a:rPr>
              <a:t>consistency</a:t>
            </a:r>
            <a:r>
              <a:rPr lang="it-IT" dirty="0">
                <a:latin typeface="Arial"/>
                <a:ea typeface="ＭＳ Ｐゴシック" charset="0"/>
                <a:cs typeface="Arial"/>
              </a:rPr>
              <a:t>. </a:t>
            </a:r>
          </a:p>
          <a:p>
            <a:pPr algn="ctr">
              <a:lnSpc>
                <a:spcPct val="70000"/>
              </a:lnSpc>
              <a:defRPr/>
            </a:pPr>
            <a:endParaRPr lang="it-IT" sz="2000" b="1" dirty="0">
              <a:solidFill>
                <a:schemeClr val="tx2"/>
              </a:solidFill>
              <a:latin typeface="Arial"/>
              <a:ea typeface="ＭＳ Ｐゴシック" charset="0"/>
              <a:cs typeface="Arial"/>
            </a:endParaRPr>
          </a:p>
        </p:txBody>
      </p:sp>
      <p:cxnSp>
        <p:nvCxnSpPr>
          <p:cNvPr id="3" name="Connettore 1 2">
            <a:extLst>
              <a:ext uri="{FF2B5EF4-FFF2-40B4-BE49-F238E27FC236}">
                <a16:creationId xmlns:a16="http://schemas.microsoft.com/office/drawing/2014/main" id="{0E1AD434-AF0A-166E-BB4A-01FFE4140260}"/>
              </a:ext>
            </a:extLst>
          </p:cNvPr>
          <p:cNvCxnSpPr/>
          <p:nvPr/>
        </p:nvCxnSpPr>
        <p:spPr>
          <a:xfrm>
            <a:off x="377371" y="444118"/>
            <a:ext cx="11234058" cy="0"/>
          </a:xfrm>
          <a:prstGeom prst="line">
            <a:avLst/>
          </a:prstGeom>
          <a:ln w="28575">
            <a:solidFill>
              <a:srgbClr val="E14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CD2809D4-073F-490B-16E7-F645BCBEDD6B}"/>
              </a:ext>
            </a:extLst>
          </p:cNvPr>
          <p:cNvSpPr txBox="1"/>
          <p:nvPr/>
        </p:nvSpPr>
        <p:spPr>
          <a:xfrm>
            <a:off x="275771" y="51879"/>
            <a:ext cx="115291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Sindrome di Rubinstein-</a:t>
            </a:r>
            <a:r>
              <a:rPr lang="it-IT" sz="16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Taybi</a:t>
            </a:r>
            <a:r>
              <a:rPr lang="it-IT" sz="1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modello assistenziale in età pediatrica 									E. Scarpato  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214E2034-F5E7-DEC2-06BA-D745002450F8}"/>
              </a:ext>
            </a:extLst>
          </p:cNvPr>
          <p:cNvSpPr txBox="1"/>
          <p:nvPr/>
        </p:nvSpPr>
        <p:spPr>
          <a:xfrm>
            <a:off x="759656" y="3460791"/>
            <a:ext cx="10851773" cy="2548390"/>
          </a:xfrm>
          <a:prstGeom prst="rect">
            <a:avLst/>
          </a:prstGeom>
          <a:noFill/>
          <a:ln w="28575"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4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  <a:p>
            <a:pPr marL="0" marR="0" lvl="0" indent="0" algn="ctr" defTabSz="4572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Motor learning </a:t>
            </a:r>
            <a:r>
              <a:rPr kumimoji="0" lang="it-IT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interventions</a:t>
            </a: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b="0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  <a:p>
            <a:pPr marL="214313" marR="0" lvl="0" indent="-214313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it-IT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Aim</a:t>
            </a:r>
            <a:r>
              <a:rPr kumimoji="0" lang="it-IT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to</a:t>
            </a:r>
            <a:r>
              <a:rPr kumimoji="0" lang="it-IT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lang="it-IT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improve</a:t>
            </a:r>
            <a:r>
              <a:rPr kumimoji="0" lang="it-IT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lang="it-IT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suck-swallow-breathe</a:t>
            </a:r>
            <a:r>
              <a:rPr kumimoji="0" lang="it-IT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lang="it-IT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coordination</a:t>
            </a:r>
            <a:r>
              <a:rPr kumimoji="0" lang="it-IT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, </a:t>
            </a:r>
            <a:r>
              <a:rPr kumimoji="0" lang="it-IT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oral</a:t>
            </a:r>
            <a:r>
              <a:rPr kumimoji="0" lang="it-IT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skills </a:t>
            </a:r>
            <a:r>
              <a:rPr kumimoji="0" lang="it-IT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for </a:t>
            </a:r>
            <a:r>
              <a:rPr kumimoji="0" lang="it-IT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bolus</a:t>
            </a:r>
            <a:r>
              <a:rPr kumimoji="0" lang="it-IT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lang="it-IT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formation</a:t>
            </a:r>
            <a:r>
              <a:rPr kumimoji="0" lang="it-IT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or control, and </a:t>
            </a:r>
            <a:r>
              <a:rPr kumimoji="0" lang="it-IT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swallowing</a:t>
            </a:r>
            <a:r>
              <a:rPr kumimoji="0" lang="it-IT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skills </a:t>
            </a:r>
            <a:r>
              <a:rPr kumimoji="0" lang="it-IT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while</a:t>
            </a:r>
            <a:r>
              <a:rPr kumimoji="0" lang="it-IT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lang="it-IT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minimizing</a:t>
            </a:r>
            <a:r>
              <a:rPr kumimoji="0" lang="it-IT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lang="it-IT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safety</a:t>
            </a:r>
            <a:r>
              <a:rPr kumimoji="0" lang="it-IT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risks. </a:t>
            </a:r>
          </a:p>
          <a:p>
            <a:pPr marL="214313" marR="0" lvl="0" indent="-214313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it-IT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  <a:p>
            <a:pPr marL="214313" marR="0" lvl="0" indent="-214313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it-IT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Include: </a:t>
            </a:r>
            <a:r>
              <a:rPr kumimoji="0" lang="it-IT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biting</a:t>
            </a:r>
            <a:r>
              <a:rPr kumimoji="0" lang="it-IT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or chewing </a:t>
            </a:r>
            <a:r>
              <a:rPr kumimoji="0" lang="it-IT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practice</a:t>
            </a:r>
            <a:r>
              <a:rPr kumimoji="0" lang="it-IT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lang="it-IT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with </a:t>
            </a:r>
            <a:r>
              <a:rPr kumimoji="0" lang="it-IT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transitional</a:t>
            </a:r>
            <a:r>
              <a:rPr kumimoji="0" lang="it-IT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foods, </a:t>
            </a:r>
            <a:r>
              <a:rPr kumimoji="0" lang="it-IT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increasing</a:t>
            </a:r>
            <a:r>
              <a:rPr kumimoji="0" lang="it-IT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lang="it-IT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oral</a:t>
            </a:r>
            <a:r>
              <a:rPr kumimoji="0" lang="it-IT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lang="it-IT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awareness</a:t>
            </a:r>
            <a:r>
              <a:rPr kumimoji="0" lang="it-IT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lang="it-IT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by </a:t>
            </a:r>
            <a:r>
              <a:rPr kumimoji="0" lang="it-IT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altering</a:t>
            </a:r>
            <a:r>
              <a:rPr kumimoji="0" lang="it-IT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taste/temperature of food, or </a:t>
            </a:r>
            <a:r>
              <a:rPr kumimoji="0" lang="it-IT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refining</a:t>
            </a:r>
            <a:r>
              <a:rPr kumimoji="0" lang="it-IT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lang="it-IT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bolus</a:t>
            </a:r>
            <a:r>
              <a:rPr kumimoji="0" lang="it-IT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control and </a:t>
            </a:r>
            <a:r>
              <a:rPr kumimoji="0" lang="it-IT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swallow</a:t>
            </a:r>
            <a:r>
              <a:rPr kumimoji="0" lang="it-IT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lang="it-IT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through</a:t>
            </a:r>
            <a:r>
              <a:rPr kumimoji="0" lang="it-IT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small </a:t>
            </a:r>
            <a:r>
              <a:rPr kumimoji="0" lang="it-IT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controlled</a:t>
            </a:r>
            <a:r>
              <a:rPr kumimoji="0" lang="it-IT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lang="it-IT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sips</a:t>
            </a:r>
            <a:r>
              <a:rPr kumimoji="0" lang="it-IT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of water.</a:t>
            </a:r>
          </a:p>
        </p:txBody>
      </p:sp>
    </p:spTree>
    <p:extLst>
      <p:ext uri="{BB962C8B-B14F-4D97-AF65-F5344CB8AC3E}">
        <p14:creationId xmlns:p14="http://schemas.microsoft.com/office/powerpoint/2010/main" val="567768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1614299</TotalTime>
  <Words>1594</Words>
  <Application>Microsoft Macintosh PowerPoint</Application>
  <PresentationFormat>Widescreen</PresentationFormat>
  <Paragraphs>147</Paragraphs>
  <Slides>15</Slides>
  <Notes>10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Wingdings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Erasmo1</dc:creator>
  <cp:lastModifiedBy>Elena Scarpato</cp:lastModifiedBy>
  <cp:revision>851</cp:revision>
  <dcterms:created xsi:type="dcterms:W3CDTF">2017-01-17T17:33:16Z</dcterms:created>
  <dcterms:modified xsi:type="dcterms:W3CDTF">2024-03-13T14:22:57Z</dcterms:modified>
</cp:coreProperties>
</file>