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5"/>
  </p:notesMasterIdLst>
  <p:sldIdLst>
    <p:sldId id="258" r:id="rId3"/>
    <p:sldId id="259" r:id="rId4"/>
    <p:sldId id="261" r:id="rId5"/>
    <p:sldId id="277" r:id="rId6"/>
    <p:sldId id="279" r:id="rId7"/>
    <p:sldId id="283" r:id="rId8"/>
    <p:sldId id="285" r:id="rId9"/>
    <p:sldId id="268" r:id="rId10"/>
    <p:sldId id="287" r:id="rId11"/>
    <p:sldId id="262" r:id="rId12"/>
    <p:sldId id="263" r:id="rId13"/>
    <p:sldId id="264" r:id="rId14"/>
    <p:sldId id="265" r:id="rId15"/>
    <p:sldId id="266" r:id="rId16"/>
    <p:sldId id="270" r:id="rId17"/>
    <p:sldId id="267" r:id="rId18"/>
    <p:sldId id="276" r:id="rId19"/>
    <p:sldId id="275" r:id="rId20"/>
    <p:sldId id="271" r:id="rId21"/>
    <p:sldId id="273" r:id="rId22"/>
    <p:sldId id="292" r:id="rId23"/>
    <p:sldId id="291" r:id="rId24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D6A9253-7AF7-4D24-9CA1-DC6FB0AD0025}" type="doc">
      <dgm:prSet loTypeId="urn:microsoft.com/office/officeart/2005/8/layout/radial3" loCatId="cycle" qsTypeId="urn:microsoft.com/office/officeart/2005/8/quickstyle/simple2" qsCatId="simple" csTypeId="urn:microsoft.com/office/officeart/2005/8/colors/colorful5" csCatId="colorful" phldr="1"/>
      <dgm:spPr/>
      <dgm:t>
        <a:bodyPr/>
        <a:lstStyle/>
        <a:p>
          <a:endParaRPr lang="it-IT"/>
        </a:p>
      </dgm:t>
    </dgm:pt>
    <dgm:pt modelId="{34FB2A00-2A59-445C-A323-1309AD165B3E}">
      <dgm:prSet phldrT="[Testo]" custT="1"/>
      <dgm:spPr/>
      <dgm:t>
        <a:bodyPr/>
        <a:lstStyle/>
        <a:p>
          <a:r>
            <a:rPr lang="it-IT" sz="1400" b="0" i="1" dirty="0" smtClean="0">
              <a:solidFill>
                <a:srgbClr val="002060"/>
              </a:solidFill>
            </a:rPr>
            <a:t>Medicina Pediatrica del Sonno</a:t>
          </a:r>
          <a:endParaRPr lang="it-IT" sz="1400" b="0" i="1" dirty="0">
            <a:solidFill>
              <a:srgbClr val="002060"/>
            </a:solidFill>
          </a:endParaRPr>
        </a:p>
      </dgm:t>
    </dgm:pt>
    <dgm:pt modelId="{1F5C47E5-E3B5-4330-BD5C-ECA89860D5F8}" type="parTrans" cxnId="{8174F363-916E-4D66-80AD-5642CD033FA0}">
      <dgm:prSet/>
      <dgm:spPr/>
      <dgm:t>
        <a:bodyPr/>
        <a:lstStyle/>
        <a:p>
          <a:endParaRPr lang="it-IT"/>
        </a:p>
      </dgm:t>
    </dgm:pt>
    <dgm:pt modelId="{A63D0A2B-158A-4592-B1FF-51A017DEEE76}" type="sibTrans" cxnId="{8174F363-916E-4D66-80AD-5642CD033FA0}">
      <dgm:prSet/>
      <dgm:spPr/>
      <dgm:t>
        <a:bodyPr/>
        <a:lstStyle/>
        <a:p>
          <a:endParaRPr lang="it-IT"/>
        </a:p>
      </dgm:t>
    </dgm:pt>
    <dgm:pt modelId="{53951919-9D2B-47E8-9360-FF6D173D1672}">
      <dgm:prSet phldrT="[Testo]"/>
      <dgm:spPr/>
      <dgm:t>
        <a:bodyPr/>
        <a:lstStyle/>
        <a:p>
          <a:r>
            <a:rPr lang="it-IT" dirty="0" smtClean="0"/>
            <a:t>Scienze Chirurgiche </a:t>
          </a:r>
          <a:endParaRPr lang="it-IT" dirty="0"/>
        </a:p>
      </dgm:t>
    </dgm:pt>
    <dgm:pt modelId="{E4964A0D-523C-4915-BAE8-E87BB7AE8589}" type="parTrans" cxnId="{B16C19BE-39FA-456A-9F26-96575C862630}">
      <dgm:prSet/>
      <dgm:spPr/>
      <dgm:t>
        <a:bodyPr/>
        <a:lstStyle/>
        <a:p>
          <a:endParaRPr lang="it-IT"/>
        </a:p>
      </dgm:t>
    </dgm:pt>
    <dgm:pt modelId="{ACF89992-76C0-4673-A177-840AA750E966}" type="sibTrans" cxnId="{B16C19BE-39FA-456A-9F26-96575C862630}">
      <dgm:prSet/>
      <dgm:spPr/>
      <dgm:t>
        <a:bodyPr/>
        <a:lstStyle/>
        <a:p>
          <a:endParaRPr lang="it-IT"/>
        </a:p>
      </dgm:t>
    </dgm:pt>
    <dgm:pt modelId="{0A68DF6F-AA63-4F56-A0AA-7AF1BAB163A9}">
      <dgm:prSet phldrT="[Testo]"/>
      <dgm:spPr/>
      <dgm:t>
        <a:bodyPr/>
        <a:lstStyle/>
        <a:p>
          <a:r>
            <a:rPr lang="it-IT" dirty="0" smtClean="0"/>
            <a:t>Discipline Pediatriche </a:t>
          </a:r>
          <a:endParaRPr lang="it-IT" dirty="0"/>
        </a:p>
      </dgm:t>
    </dgm:pt>
    <dgm:pt modelId="{67F5BCB1-479B-41E5-9F52-136CAD3F9E8F}" type="parTrans" cxnId="{A73F6E48-F0C4-4F69-ADAB-EF135E61FD99}">
      <dgm:prSet/>
      <dgm:spPr/>
      <dgm:t>
        <a:bodyPr/>
        <a:lstStyle/>
        <a:p>
          <a:endParaRPr lang="it-IT"/>
        </a:p>
      </dgm:t>
    </dgm:pt>
    <dgm:pt modelId="{F3EB8931-58B5-4669-913D-CA4C20A4254F}" type="sibTrans" cxnId="{A73F6E48-F0C4-4F69-ADAB-EF135E61FD99}">
      <dgm:prSet/>
      <dgm:spPr/>
      <dgm:t>
        <a:bodyPr/>
        <a:lstStyle/>
        <a:p>
          <a:endParaRPr lang="it-IT"/>
        </a:p>
      </dgm:t>
    </dgm:pt>
    <dgm:pt modelId="{56CE216F-DFED-4663-9614-41488ED66A7E}">
      <dgm:prSet phldrT="[Testo]" custT="1"/>
      <dgm:spPr/>
      <dgm:t>
        <a:bodyPr/>
        <a:lstStyle/>
        <a:p>
          <a:r>
            <a:rPr lang="it-IT" sz="1200" dirty="0" smtClean="0"/>
            <a:t>Neuroscienze </a:t>
          </a:r>
          <a:endParaRPr lang="it-IT" sz="1200" dirty="0"/>
        </a:p>
      </dgm:t>
    </dgm:pt>
    <dgm:pt modelId="{13F6CDC6-230D-4D59-980E-9E8406E7938D}" type="parTrans" cxnId="{F2C8EB7A-475B-4F03-BE9C-7E10A1F8572D}">
      <dgm:prSet/>
      <dgm:spPr/>
      <dgm:t>
        <a:bodyPr/>
        <a:lstStyle/>
        <a:p>
          <a:endParaRPr lang="it-IT"/>
        </a:p>
      </dgm:t>
    </dgm:pt>
    <dgm:pt modelId="{5D68FB2C-346D-4DD0-B021-E4A9442FC3B7}" type="sibTrans" cxnId="{F2C8EB7A-475B-4F03-BE9C-7E10A1F8572D}">
      <dgm:prSet/>
      <dgm:spPr/>
      <dgm:t>
        <a:bodyPr/>
        <a:lstStyle/>
        <a:p>
          <a:endParaRPr lang="it-IT"/>
        </a:p>
      </dgm:t>
    </dgm:pt>
    <dgm:pt modelId="{B1409533-106A-4222-A436-0260805C2613}">
      <dgm:prSet phldrT="[Testo]" custT="1"/>
      <dgm:spPr/>
      <dgm:t>
        <a:bodyPr/>
        <a:lstStyle/>
        <a:p>
          <a:r>
            <a:rPr lang="it-IT" sz="1200" b="0" dirty="0" smtClean="0">
              <a:solidFill>
                <a:schemeClr val="tx1"/>
              </a:solidFill>
            </a:rPr>
            <a:t>Critical Care </a:t>
          </a:r>
          <a:endParaRPr lang="it-IT" sz="1200" b="0" dirty="0">
            <a:solidFill>
              <a:schemeClr val="tx1"/>
            </a:solidFill>
          </a:endParaRPr>
        </a:p>
      </dgm:t>
    </dgm:pt>
    <dgm:pt modelId="{24978091-4F28-4779-93E6-7E2929C44DA7}" type="sibTrans" cxnId="{35B1B1B2-6294-4F26-A53F-2FE8DD38E4E5}">
      <dgm:prSet/>
      <dgm:spPr/>
      <dgm:t>
        <a:bodyPr/>
        <a:lstStyle/>
        <a:p>
          <a:endParaRPr lang="it-IT"/>
        </a:p>
      </dgm:t>
    </dgm:pt>
    <dgm:pt modelId="{17E36EFA-4D41-4938-89C3-3A69A4E7D44A}" type="parTrans" cxnId="{35B1B1B2-6294-4F26-A53F-2FE8DD38E4E5}">
      <dgm:prSet/>
      <dgm:spPr/>
      <dgm:t>
        <a:bodyPr/>
        <a:lstStyle/>
        <a:p>
          <a:endParaRPr lang="it-IT"/>
        </a:p>
      </dgm:t>
    </dgm:pt>
    <dgm:pt modelId="{38B4400E-C0F1-406B-9613-FCC79F406C07}">
      <dgm:prSet/>
      <dgm:spPr/>
      <dgm:t>
        <a:bodyPr/>
        <a:lstStyle/>
        <a:p>
          <a:endParaRPr lang="it-IT"/>
        </a:p>
      </dgm:t>
    </dgm:pt>
    <dgm:pt modelId="{0B5F5318-FA95-4285-A7D5-E2425B768EBF}" type="parTrans" cxnId="{DB157193-0043-413D-88A5-1B51FFE59A98}">
      <dgm:prSet/>
      <dgm:spPr/>
      <dgm:t>
        <a:bodyPr/>
        <a:lstStyle/>
        <a:p>
          <a:endParaRPr lang="it-IT"/>
        </a:p>
      </dgm:t>
    </dgm:pt>
    <dgm:pt modelId="{E1F164E5-F114-4CCC-BCD6-F16E72178134}" type="sibTrans" cxnId="{DB157193-0043-413D-88A5-1B51FFE59A98}">
      <dgm:prSet/>
      <dgm:spPr/>
      <dgm:t>
        <a:bodyPr/>
        <a:lstStyle/>
        <a:p>
          <a:endParaRPr lang="it-IT"/>
        </a:p>
      </dgm:t>
    </dgm:pt>
    <dgm:pt modelId="{EA700310-C016-4294-8A25-567807B6EE67}" type="pres">
      <dgm:prSet presAssocID="{2D6A9253-7AF7-4D24-9CA1-DC6FB0AD0025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B5846E77-ECC7-435D-B82F-9CEB34406AC2}" type="pres">
      <dgm:prSet presAssocID="{2D6A9253-7AF7-4D24-9CA1-DC6FB0AD0025}" presName="radial" presStyleCnt="0">
        <dgm:presLayoutVars>
          <dgm:animLvl val="ctr"/>
        </dgm:presLayoutVars>
      </dgm:prSet>
      <dgm:spPr/>
    </dgm:pt>
    <dgm:pt modelId="{008CF606-2DE0-4BBE-B94B-8EE499FE7CA6}" type="pres">
      <dgm:prSet presAssocID="{34FB2A00-2A59-445C-A323-1309AD165B3E}" presName="centerShape" presStyleLbl="vennNode1" presStyleIdx="0" presStyleCnt="5"/>
      <dgm:spPr/>
      <dgm:t>
        <a:bodyPr/>
        <a:lstStyle/>
        <a:p>
          <a:endParaRPr lang="it-IT"/>
        </a:p>
      </dgm:t>
    </dgm:pt>
    <dgm:pt modelId="{FBAC32BA-4B39-4CEF-82A6-4C1080DA503F}" type="pres">
      <dgm:prSet presAssocID="{B1409533-106A-4222-A436-0260805C2613}" presName="node" presStyleLbl="vennNode1" presStyleIdx="1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ADC19AE-F7AA-48E2-A4ED-9902CA07AD18}" type="pres">
      <dgm:prSet presAssocID="{53951919-9D2B-47E8-9360-FF6D173D1672}" presName="node" presStyleLbl="vennNode1" presStyleIdx="2" presStyleCnt="5" custScaleX="125439" custScaleY="121580" custRadScaleRad="10698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24580C0-6D3B-44E4-BB97-07D4BA6D3102}" type="pres">
      <dgm:prSet presAssocID="{0A68DF6F-AA63-4F56-A0AA-7AF1BAB163A9}" presName="node" presStyleLbl="vennNode1" presStyleIdx="3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2ED47013-683E-4A59-9B25-7409C20FA6CA}" type="pres">
      <dgm:prSet presAssocID="{56CE216F-DFED-4663-9614-41488ED66A7E}" presName="node" presStyleLbl="vennNode1" presStyleIdx="4" presStyleCnt="5" custScaleX="126058" custScaleY="123143" custRadScaleRad="10762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A73F6E48-F0C4-4F69-ADAB-EF135E61FD99}" srcId="{34FB2A00-2A59-445C-A323-1309AD165B3E}" destId="{0A68DF6F-AA63-4F56-A0AA-7AF1BAB163A9}" srcOrd="2" destOrd="0" parTransId="{67F5BCB1-479B-41E5-9F52-136CAD3F9E8F}" sibTransId="{F3EB8931-58B5-4669-913D-CA4C20A4254F}"/>
    <dgm:cxn modelId="{F2C8EB7A-475B-4F03-BE9C-7E10A1F8572D}" srcId="{34FB2A00-2A59-445C-A323-1309AD165B3E}" destId="{56CE216F-DFED-4663-9614-41488ED66A7E}" srcOrd="3" destOrd="0" parTransId="{13F6CDC6-230D-4D59-980E-9E8406E7938D}" sibTransId="{5D68FB2C-346D-4DD0-B021-E4A9442FC3B7}"/>
    <dgm:cxn modelId="{B16C19BE-39FA-456A-9F26-96575C862630}" srcId="{34FB2A00-2A59-445C-A323-1309AD165B3E}" destId="{53951919-9D2B-47E8-9360-FF6D173D1672}" srcOrd="1" destOrd="0" parTransId="{E4964A0D-523C-4915-BAE8-E87BB7AE8589}" sibTransId="{ACF89992-76C0-4673-A177-840AA750E966}"/>
    <dgm:cxn modelId="{8174F363-916E-4D66-80AD-5642CD033FA0}" srcId="{2D6A9253-7AF7-4D24-9CA1-DC6FB0AD0025}" destId="{34FB2A00-2A59-445C-A323-1309AD165B3E}" srcOrd="0" destOrd="0" parTransId="{1F5C47E5-E3B5-4330-BD5C-ECA89860D5F8}" sibTransId="{A63D0A2B-158A-4592-B1FF-51A017DEEE76}"/>
    <dgm:cxn modelId="{7C36C770-E1C2-4A28-A5EA-2B56983FE55F}" type="presOf" srcId="{56CE216F-DFED-4663-9614-41488ED66A7E}" destId="{2ED47013-683E-4A59-9B25-7409C20FA6CA}" srcOrd="0" destOrd="0" presId="urn:microsoft.com/office/officeart/2005/8/layout/radial3"/>
    <dgm:cxn modelId="{E490DF8A-9A56-4EDB-A51B-B37AA5E5D48E}" type="presOf" srcId="{B1409533-106A-4222-A436-0260805C2613}" destId="{FBAC32BA-4B39-4CEF-82A6-4C1080DA503F}" srcOrd="0" destOrd="0" presId="urn:microsoft.com/office/officeart/2005/8/layout/radial3"/>
    <dgm:cxn modelId="{DB157193-0043-413D-88A5-1B51FFE59A98}" srcId="{2D6A9253-7AF7-4D24-9CA1-DC6FB0AD0025}" destId="{38B4400E-C0F1-406B-9613-FCC79F406C07}" srcOrd="1" destOrd="0" parTransId="{0B5F5318-FA95-4285-A7D5-E2425B768EBF}" sibTransId="{E1F164E5-F114-4CCC-BCD6-F16E72178134}"/>
    <dgm:cxn modelId="{B2A3306D-3B17-46EA-918F-75C4F4B0576B}" type="presOf" srcId="{2D6A9253-7AF7-4D24-9CA1-DC6FB0AD0025}" destId="{EA700310-C016-4294-8A25-567807B6EE67}" srcOrd="0" destOrd="0" presId="urn:microsoft.com/office/officeart/2005/8/layout/radial3"/>
    <dgm:cxn modelId="{35B1B1B2-6294-4F26-A53F-2FE8DD38E4E5}" srcId="{34FB2A00-2A59-445C-A323-1309AD165B3E}" destId="{B1409533-106A-4222-A436-0260805C2613}" srcOrd="0" destOrd="0" parTransId="{17E36EFA-4D41-4938-89C3-3A69A4E7D44A}" sibTransId="{24978091-4F28-4779-93E6-7E2929C44DA7}"/>
    <dgm:cxn modelId="{4EB5F5F2-F953-4827-8F14-146C9C121C9F}" type="presOf" srcId="{0A68DF6F-AA63-4F56-A0AA-7AF1BAB163A9}" destId="{D24580C0-6D3B-44E4-BB97-07D4BA6D3102}" srcOrd="0" destOrd="0" presId="urn:microsoft.com/office/officeart/2005/8/layout/radial3"/>
    <dgm:cxn modelId="{DE4178BC-C4F3-4439-B565-3F4B4566373B}" type="presOf" srcId="{53951919-9D2B-47E8-9360-FF6D173D1672}" destId="{FADC19AE-F7AA-48E2-A4ED-9902CA07AD18}" srcOrd="0" destOrd="0" presId="urn:microsoft.com/office/officeart/2005/8/layout/radial3"/>
    <dgm:cxn modelId="{086BF5F4-F22A-4E76-BEBF-01B083802839}" type="presOf" srcId="{34FB2A00-2A59-445C-A323-1309AD165B3E}" destId="{008CF606-2DE0-4BBE-B94B-8EE499FE7CA6}" srcOrd="0" destOrd="0" presId="urn:microsoft.com/office/officeart/2005/8/layout/radial3"/>
    <dgm:cxn modelId="{3A046F7C-2DBF-4B23-8ECA-E80774319172}" type="presParOf" srcId="{EA700310-C016-4294-8A25-567807B6EE67}" destId="{B5846E77-ECC7-435D-B82F-9CEB34406AC2}" srcOrd="0" destOrd="0" presId="urn:microsoft.com/office/officeart/2005/8/layout/radial3"/>
    <dgm:cxn modelId="{7DF3DECA-AD71-4B43-911C-66CA79533E4C}" type="presParOf" srcId="{B5846E77-ECC7-435D-B82F-9CEB34406AC2}" destId="{008CF606-2DE0-4BBE-B94B-8EE499FE7CA6}" srcOrd="0" destOrd="0" presId="urn:microsoft.com/office/officeart/2005/8/layout/radial3"/>
    <dgm:cxn modelId="{70A120CC-F0DB-4F58-8E6A-F7FC310C0572}" type="presParOf" srcId="{B5846E77-ECC7-435D-B82F-9CEB34406AC2}" destId="{FBAC32BA-4B39-4CEF-82A6-4C1080DA503F}" srcOrd="1" destOrd="0" presId="urn:microsoft.com/office/officeart/2005/8/layout/radial3"/>
    <dgm:cxn modelId="{2643B5E1-43D5-4EDB-A51E-ED3667980A15}" type="presParOf" srcId="{B5846E77-ECC7-435D-B82F-9CEB34406AC2}" destId="{FADC19AE-F7AA-48E2-A4ED-9902CA07AD18}" srcOrd="2" destOrd="0" presId="urn:microsoft.com/office/officeart/2005/8/layout/radial3"/>
    <dgm:cxn modelId="{2AD39781-2978-43F7-B169-33558F559EB7}" type="presParOf" srcId="{B5846E77-ECC7-435D-B82F-9CEB34406AC2}" destId="{D24580C0-6D3B-44E4-BB97-07D4BA6D3102}" srcOrd="3" destOrd="0" presId="urn:microsoft.com/office/officeart/2005/8/layout/radial3"/>
    <dgm:cxn modelId="{FBFAC091-BC76-4552-AA83-7DA28B8B12B5}" type="presParOf" srcId="{B5846E77-ECC7-435D-B82F-9CEB34406AC2}" destId="{2ED47013-683E-4A59-9B25-7409C20FA6CA}" srcOrd="4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D6A9253-7AF7-4D24-9CA1-DC6FB0AD0025}" type="doc">
      <dgm:prSet loTypeId="urn:microsoft.com/office/officeart/2005/8/layout/radial3" loCatId="cycle" qsTypeId="urn:microsoft.com/office/officeart/2005/8/quickstyle/simple2" qsCatId="simple" csTypeId="urn:microsoft.com/office/officeart/2005/8/colors/accent1_3" csCatId="accent1" phldr="1"/>
      <dgm:spPr/>
      <dgm:t>
        <a:bodyPr/>
        <a:lstStyle/>
        <a:p>
          <a:endParaRPr lang="it-IT"/>
        </a:p>
      </dgm:t>
    </dgm:pt>
    <dgm:pt modelId="{34FB2A00-2A59-445C-A323-1309AD165B3E}">
      <dgm:prSet phldrT="[Testo]"/>
      <dgm:spPr/>
      <dgm:t>
        <a:bodyPr/>
        <a:lstStyle/>
        <a:p>
          <a:r>
            <a:rPr lang="it-IT" i="1" dirty="0">
              <a:solidFill>
                <a:srgbClr val="FFFF00"/>
              </a:solidFill>
            </a:rPr>
            <a:t>DRS</a:t>
          </a:r>
        </a:p>
      </dgm:t>
    </dgm:pt>
    <dgm:pt modelId="{1F5C47E5-E3B5-4330-BD5C-ECA89860D5F8}" type="parTrans" cxnId="{8174F363-916E-4D66-80AD-5642CD033FA0}">
      <dgm:prSet/>
      <dgm:spPr/>
      <dgm:t>
        <a:bodyPr/>
        <a:lstStyle/>
        <a:p>
          <a:endParaRPr lang="it-IT"/>
        </a:p>
      </dgm:t>
    </dgm:pt>
    <dgm:pt modelId="{A63D0A2B-158A-4592-B1FF-51A017DEEE76}" type="sibTrans" cxnId="{8174F363-916E-4D66-80AD-5642CD033FA0}">
      <dgm:prSet/>
      <dgm:spPr/>
      <dgm:t>
        <a:bodyPr/>
        <a:lstStyle/>
        <a:p>
          <a:endParaRPr lang="it-IT"/>
        </a:p>
      </dgm:t>
    </dgm:pt>
    <dgm:pt modelId="{53951919-9D2B-47E8-9360-FF6D173D1672}">
      <dgm:prSet phldrT="[Testo]"/>
      <dgm:spPr>
        <a:solidFill>
          <a:srgbClr val="FFC000">
            <a:alpha val="50000"/>
          </a:srgbClr>
        </a:solidFill>
      </dgm:spPr>
      <dgm:t>
        <a:bodyPr/>
        <a:lstStyle/>
        <a:p>
          <a:r>
            <a:rPr lang="it-IT" i="1" dirty="0"/>
            <a:t>PUMP FAILURE </a:t>
          </a:r>
        </a:p>
      </dgm:t>
    </dgm:pt>
    <dgm:pt modelId="{E4964A0D-523C-4915-BAE8-E87BB7AE8589}" type="parTrans" cxnId="{B16C19BE-39FA-456A-9F26-96575C862630}">
      <dgm:prSet/>
      <dgm:spPr/>
      <dgm:t>
        <a:bodyPr/>
        <a:lstStyle/>
        <a:p>
          <a:endParaRPr lang="it-IT"/>
        </a:p>
      </dgm:t>
    </dgm:pt>
    <dgm:pt modelId="{ACF89992-76C0-4673-A177-840AA750E966}" type="sibTrans" cxnId="{B16C19BE-39FA-456A-9F26-96575C862630}">
      <dgm:prSet/>
      <dgm:spPr/>
      <dgm:t>
        <a:bodyPr/>
        <a:lstStyle/>
        <a:p>
          <a:endParaRPr lang="it-IT"/>
        </a:p>
      </dgm:t>
    </dgm:pt>
    <dgm:pt modelId="{56CE216F-DFED-4663-9614-41488ED66A7E}">
      <dgm:prSet phldrT="[Testo]"/>
      <dgm:spPr>
        <a:solidFill>
          <a:srgbClr val="FF33CC">
            <a:alpha val="50000"/>
          </a:srgbClr>
        </a:solidFill>
      </dgm:spPr>
      <dgm:t>
        <a:bodyPr/>
        <a:lstStyle/>
        <a:p>
          <a:r>
            <a:rPr lang="it-IT" i="1" dirty="0"/>
            <a:t>DRIVE FAILURE </a:t>
          </a:r>
        </a:p>
      </dgm:t>
    </dgm:pt>
    <dgm:pt modelId="{13F6CDC6-230D-4D59-980E-9E8406E7938D}" type="parTrans" cxnId="{F2C8EB7A-475B-4F03-BE9C-7E10A1F8572D}">
      <dgm:prSet/>
      <dgm:spPr/>
      <dgm:t>
        <a:bodyPr/>
        <a:lstStyle/>
        <a:p>
          <a:endParaRPr lang="it-IT"/>
        </a:p>
      </dgm:t>
    </dgm:pt>
    <dgm:pt modelId="{5D68FB2C-346D-4DD0-B021-E4A9442FC3B7}" type="sibTrans" cxnId="{F2C8EB7A-475B-4F03-BE9C-7E10A1F8572D}">
      <dgm:prSet/>
      <dgm:spPr/>
      <dgm:t>
        <a:bodyPr/>
        <a:lstStyle/>
        <a:p>
          <a:endParaRPr lang="it-IT"/>
        </a:p>
      </dgm:t>
    </dgm:pt>
    <dgm:pt modelId="{B1409533-106A-4222-A436-0260805C2613}">
      <dgm:prSet phldrT="[Testo]"/>
      <dgm:spPr>
        <a:solidFill>
          <a:srgbClr val="66FF33">
            <a:alpha val="50000"/>
          </a:srgbClr>
        </a:solidFill>
      </dgm:spPr>
      <dgm:t>
        <a:bodyPr/>
        <a:lstStyle/>
        <a:p>
          <a:r>
            <a:rPr lang="it-IT" b="0" i="1" dirty="0">
              <a:solidFill>
                <a:srgbClr val="002060"/>
              </a:solidFill>
            </a:rPr>
            <a:t>LUNG FAILURE </a:t>
          </a:r>
        </a:p>
      </dgm:t>
    </dgm:pt>
    <dgm:pt modelId="{24978091-4F28-4779-93E6-7E2929C44DA7}" type="sibTrans" cxnId="{35B1B1B2-6294-4F26-A53F-2FE8DD38E4E5}">
      <dgm:prSet/>
      <dgm:spPr/>
      <dgm:t>
        <a:bodyPr/>
        <a:lstStyle/>
        <a:p>
          <a:endParaRPr lang="it-IT"/>
        </a:p>
      </dgm:t>
    </dgm:pt>
    <dgm:pt modelId="{17E36EFA-4D41-4938-89C3-3A69A4E7D44A}" type="parTrans" cxnId="{35B1B1B2-6294-4F26-A53F-2FE8DD38E4E5}">
      <dgm:prSet/>
      <dgm:spPr/>
      <dgm:t>
        <a:bodyPr/>
        <a:lstStyle/>
        <a:p>
          <a:endParaRPr lang="it-IT"/>
        </a:p>
      </dgm:t>
    </dgm:pt>
    <dgm:pt modelId="{15E8824D-53FA-4279-B7E1-F6C252354614}">
      <dgm:prSet/>
      <dgm:spPr/>
      <dgm:t>
        <a:bodyPr/>
        <a:lstStyle/>
        <a:p>
          <a:endParaRPr lang="it-IT"/>
        </a:p>
      </dgm:t>
    </dgm:pt>
    <dgm:pt modelId="{2FA48E3C-6E25-4DC6-9864-C19FD4C4D86A}" type="parTrans" cxnId="{C3F8D018-B464-4FB0-9EF3-0CB629D7CFCD}">
      <dgm:prSet/>
      <dgm:spPr/>
      <dgm:t>
        <a:bodyPr/>
        <a:lstStyle/>
        <a:p>
          <a:endParaRPr lang="it-IT"/>
        </a:p>
      </dgm:t>
    </dgm:pt>
    <dgm:pt modelId="{F32BB8D2-0FBD-46FF-AD84-D551E5E2BD45}" type="sibTrans" cxnId="{C3F8D018-B464-4FB0-9EF3-0CB629D7CFCD}">
      <dgm:prSet/>
      <dgm:spPr/>
      <dgm:t>
        <a:bodyPr/>
        <a:lstStyle/>
        <a:p>
          <a:endParaRPr lang="it-IT"/>
        </a:p>
      </dgm:t>
    </dgm:pt>
    <dgm:pt modelId="{EA700310-C016-4294-8A25-567807B6EE67}" type="pres">
      <dgm:prSet presAssocID="{2D6A9253-7AF7-4D24-9CA1-DC6FB0AD0025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B5846E77-ECC7-435D-B82F-9CEB34406AC2}" type="pres">
      <dgm:prSet presAssocID="{2D6A9253-7AF7-4D24-9CA1-DC6FB0AD0025}" presName="radial" presStyleCnt="0">
        <dgm:presLayoutVars>
          <dgm:animLvl val="ctr"/>
        </dgm:presLayoutVars>
      </dgm:prSet>
      <dgm:spPr/>
    </dgm:pt>
    <dgm:pt modelId="{008CF606-2DE0-4BBE-B94B-8EE499FE7CA6}" type="pres">
      <dgm:prSet presAssocID="{34FB2A00-2A59-445C-A323-1309AD165B3E}" presName="centerShape" presStyleLbl="vennNode1" presStyleIdx="0" presStyleCnt="4"/>
      <dgm:spPr/>
      <dgm:t>
        <a:bodyPr/>
        <a:lstStyle/>
        <a:p>
          <a:endParaRPr lang="it-IT"/>
        </a:p>
      </dgm:t>
    </dgm:pt>
    <dgm:pt modelId="{FBAC32BA-4B39-4CEF-82A6-4C1080DA503F}" type="pres">
      <dgm:prSet presAssocID="{B1409533-106A-4222-A436-0260805C2613}" presName="node" presStyleLbl="vennNode1" presStyleIdx="1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ADC19AE-F7AA-48E2-A4ED-9902CA07AD18}" type="pres">
      <dgm:prSet presAssocID="{53951919-9D2B-47E8-9360-FF6D173D1672}" presName="node" presStyleLbl="vennNode1" presStyleIdx="2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2ED47013-683E-4A59-9B25-7409C20FA6CA}" type="pres">
      <dgm:prSet presAssocID="{56CE216F-DFED-4663-9614-41488ED66A7E}" presName="node" presStyleLbl="vennNode1" presStyleIdx="3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F2C8EB7A-475B-4F03-BE9C-7E10A1F8572D}" srcId="{34FB2A00-2A59-445C-A323-1309AD165B3E}" destId="{56CE216F-DFED-4663-9614-41488ED66A7E}" srcOrd="2" destOrd="0" parTransId="{13F6CDC6-230D-4D59-980E-9E8406E7938D}" sibTransId="{5D68FB2C-346D-4DD0-B021-E4A9442FC3B7}"/>
    <dgm:cxn modelId="{E4EDA500-02B3-4497-86C0-330119D60B30}" type="presOf" srcId="{53951919-9D2B-47E8-9360-FF6D173D1672}" destId="{FADC19AE-F7AA-48E2-A4ED-9902CA07AD18}" srcOrd="0" destOrd="0" presId="urn:microsoft.com/office/officeart/2005/8/layout/radial3"/>
    <dgm:cxn modelId="{C3F8D018-B464-4FB0-9EF3-0CB629D7CFCD}" srcId="{2D6A9253-7AF7-4D24-9CA1-DC6FB0AD0025}" destId="{15E8824D-53FA-4279-B7E1-F6C252354614}" srcOrd="1" destOrd="0" parTransId="{2FA48E3C-6E25-4DC6-9864-C19FD4C4D86A}" sibTransId="{F32BB8D2-0FBD-46FF-AD84-D551E5E2BD45}"/>
    <dgm:cxn modelId="{859A8349-AFC4-4105-8180-7044B81A6665}" type="presOf" srcId="{34FB2A00-2A59-445C-A323-1309AD165B3E}" destId="{008CF606-2DE0-4BBE-B94B-8EE499FE7CA6}" srcOrd="0" destOrd="0" presId="urn:microsoft.com/office/officeart/2005/8/layout/radial3"/>
    <dgm:cxn modelId="{B16C19BE-39FA-456A-9F26-96575C862630}" srcId="{34FB2A00-2A59-445C-A323-1309AD165B3E}" destId="{53951919-9D2B-47E8-9360-FF6D173D1672}" srcOrd="1" destOrd="0" parTransId="{E4964A0D-523C-4915-BAE8-E87BB7AE8589}" sibTransId="{ACF89992-76C0-4673-A177-840AA750E966}"/>
    <dgm:cxn modelId="{B6D3E6A5-75E7-4D6A-BCBB-625B7B2DC130}" type="presOf" srcId="{B1409533-106A-4222-A436-0260805C2613}" destId="{FBAC32BA-4B39-4CEF-82A6-4C1080DA503F}" srcOrd="0" destOrd="0" presId="urn:microsoft.com/office/officeart/2005/8/layout/radial3"/>
    <dgm:cxn modelId="{8174F363-916E-4D66-80AD-5642CD033FA0}" srcId="{2D6A9253-7AF7-4D24-9CA1-DC6FB0AD0025}" destId="{34FB2A00-2A59-445C-A323-1309AD165B3E}" srcOrd="0" destOrd="0" parTransId="{1F5C47E5-E3B5-4330-BD5C-ECA89860D5F8}" sibTransId="{A63D0A2B-158A-4592-B1FF-51A017DEEE76}"/>
    <dgm:cxn modelId="{9D833DE5-A28D-4346-AC5E-9A2052680674}" type="presOf" srcId="{56CE216F-DFED-4663-9614-41488ED66A7E}" destId="{2ED47013-683E-4A59-9B25-7409C20FA6CA}" srcOrd="0" destOrd="0" presId="urn:microsoft.com/office/officeart/2005/8/layout/radial3"/>
    <dgm:cxn modelId="{35B1B1B2-6294-4F26-A53F-2FE8DD38E4E5}" srcId="{34FB2A00-2A59-445C-A323-1309AD165B3E}" destId="{B1409533-106A-4222-A436-0260805C2613}" srcOrd="0" destOrd="0" parTransId="{17E36EFA-4D41-4938-89C3-3A69A4E7D44A}" sibTransId="{24978091-4F28-4779-93E6-7E2929C44DA7}"/>
    <dgm:cxn modelId="{F3D1A118-6539-4BD8-8894-5C539842815D}" type="presOf" srcId="{2D6A9253-7AF7-4D24-9CA1-DC6FB0AD0025}" destId="{EA700310-C016-4294-8A25-567807B6EE67}" srcOrd="0" destOrd="0" presId="urn:microsoft.com/office/officeart/2005/8/layout/radial3"/>
    <dgm:cxn modelId="{B21C6AC3-A2D8-4DCD-B2CA-10251B49884E}" type="presParOf" srcId="{EA700310-C016-4294-8A25-567807B6EE67}" destId="{B5846E77-ECC7-435D-B82F-9CEB34406AC2}" srcOrd="0" destOrd="0" presId="urn:microsoft.com/office/officeart/2005/8/layout/radial3"/>
    <dgm:cxn modelId="{C139BEDE-8268-4C49-A08C-C221AAE410A1}" type="presParOf" srcId="{B5846E77-ECC7-435D-B82F-9CEB34406AC2}" destId="{008CF606-2DE0-4BBE-B94B-8EE499FE7CA6}" srcOrd="0" destOrd="0" presId="urn:microsoft.com/office/officeart/2005/8/layout/radial3"/>
    <dgm:cxn modelId="{AFCD8282-570D-4547-88A3-EDACC1016A3C}" type="presParOf" srcId="{B5846E77-ECC7-435D-B82F-9CEB34406AC2}" destId="{FBAC32BA-4B39-4CEF-82A6-4C1080DA503F}" srcOrd="1" destOrd="0" presId="urn:microsoft.com/office/officeart/2005/8/layout/radial3"/>
    <dgm:cxn modelId="{A502D859-A99E-4F8B-A7A5-E9F2693B5D6F}" type="presParOf" srcId="{B5846E77-ECC7-435D-B82F-9CEB34406AC2}" destId="{FADC19AE-F7AA-48E2-A4ED-9902CA07AD18}" srcOrd="2" destOrd="0" presId="urn:microsoft.com/office/officeart/2005/8/layout/radial3"/>
    <dgm:cxn modelId="{B9B79D14-8ACD-473F-A6F2-9272F84F95F1}" type="presParOf" srcId="{B5846E77-ECC7-435D-B82F-9CEB34406AC2}" destId="{2ED47013-683E-4A59-9B25-7409C20FA6CA}" srcOrd="3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8CF606-2DE0-4BBE-B94B-8EE499FE7CA6}">
      <dsp:nvSpPr>
        <dsp:cNvPr id="0" name=""/>
        <dsp:cNvSpPr/>
      </dsp:nvSpPr>
      <dsp:spPr>
        <a:xfrm>
          <a:off x="1746503" y="853758"/>
          <a:ext cx="2126908" cy="2126908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b="0" i="1" kern="1200" dirty="0" smtClean="0">
              <a:solidFill>
                <a:srgbClr val="002060"/>
              </a:solidFill>
            </a:rPr>
            <a:t>Medicina Pediatrica del Sonno</a:t>
          </a:r>
          <a:endParaRPr lang="it-IT" sz="1400" b="0" i="1" kern="1200" dirty="0">
            <a:solidFill>
              <a:srgbClr val="002060"/>
            </a:solidFill>
          </a:endParaRPr>
        </a:p>
      </dsp:txBody>
      <dsp:txXfrm>
        <a:off x="2057981" y="1165236"/>
        <a:ext cx="1503952" cy="1503952"/>
      </dsp:txXfrm>
    </dsp:sp>
    <dsp:sp modelId="{FBAC32BA-4B39-4CEF-82A6-4C1080DA503F}">
      <dsp:nvSpPr>
        <dsp:cNvPr id="0" name=""/>
        <dsp:cNvSpPr/>
      </dsp:nvSpPr>
      <dsp:spPr>
        <a:xfrm>
          <a:off x="2278230" y="379"/>
          <a:ext cx="1063454" cy="1063454"/>
        </a:xfrm>
        <a:prstGeom prst="ellipse">
          <a:avLst/>
        </a:prstGeom>
        <a:solidFill>
          <a:schemeClr val="accent5">
            <a:alpha val="50000"/>
            <a:hueOff val="-2483469"/>
            <a:satOff val="9953"/>
            <a:lumOff val="2157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200" b="0" kern="1200" dirty="0" smtClean="0">
              <a:solidFill>
                <a:schemeClr val="tx1"/>
              </a:solidFill>
            </a:rPr>
            <a:t>Critical Care </a:t>
          </a:r>
          <a:endParaRPr lang="it-IT" sz="1200" b="0" kern="1200" dirty="0">
            <a:solidFill>
              <a:schemeClr val="tx1"/>
            </a:solidFill>
          </a:endParaRPr>
        </a:p>
      </dsp:txBody>
      <dsp:txXfrm>
        <a:off x="2433969" y="156118"/>
        <a:ext cx="751976" cy="751976"/>
      </dsp:txXfrm>
    </dsp:sp>
    <dsp:sp modelId="{FADC19AE-F7AA-48E2-A4ED-9902CA07AD18}">
      <dsp:nvSpPr>
        <dsp:cNvPr id="0" name=""/>
        <dsp:cNvSpPr/>
      </dsp:nvSpPr>
      <dsp:spPr>
        <a:xfrm>
          <a:off x="3624820" y="1270739"/>
          <a:ext cx="1333986" cy="1292947"/>
        </a:xfrm>
        <a:prstGeom prst="ellipse">
          <a:avLst/>
        </a:prstGeom>
        <a:solidFill>
          <a:schemeClr val="accent5">
            <a:alpha val="50000"/>
            <a:hueOff val="-4966938"/>
            <a:satOff val="19906"/>
            <a:lumOff val="4314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200" kern="1200" dirty="0" smtClean="0"/>
            <a:t>Scienze Chirurgiche </a:t>
          </a:r>
          <a:endParaRPr lang="it-IT" sz="1200" kern="1200" dirty="0"/>
        </a:p>
      </dsp:txBody>
      <dsp:txXfrm>
        <a:off x="3820178" y="1460087"/>
        <a:ext cx="943270" cy="914251"/>
      </dsp:txXfrm>
    </dsp:sp>
    <dsp:sp modelId="{D24580C0-6D3B-44E4-BB97-07D4BA6D3102}">
      <dsp:nvSpPr>
        <dsp:cNvPr id="0" name=""/>
        <dsp:cNvSpPr/>
      </dsp:nvSpPr>
      <dsp:spPr>
        <a:xfrm>
          <a:off x="2278230" y="2770592"/>
          <a:ext cx="1063454" cy="1063454"/>
        </a:xfrm>
        <a:prstGeom prst="ellipse">
          <a:avLst/>
        </a:prstGeom>
        <a:solidFill>
          <a:schemeClr val="accent5">
            <a:alpha val="50000"/>
            <a:hueOff val="-7450407"/>
            <a:satOff val="29858"/>
            <a:lumOff val="6471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200" kern="1200" dirty="0" smtClean="0"/>
            <a:t>Discipline Pediatriche </a:t>
          </a:r>
          <a:endParaRPr lang="it-IT" sz="1200" kern="1200" dirty="0"/>
        </a:p>
      </dsp:txBody>
      <dsp:txXfrm>
        <a:off x="2433969" y="2926331"/>
        <a:ext cx="751976" cy="751976"/>
      </dsp:txXfrm>
    </dsp:sp>
    <dsp:sp modelId="{2ED47013-683E-4A59-9B25-7409C20FA6CA}">
      <dsp:nvSpPr>
        <dsp:cNvPr id="0" name=""/>
        <dsp:cNvSpPr/>
      </dsp:nvSpPr>
      <dsp:spPr>
        <a:xfrm>
          <a:off x="649021" y="1262428"/>
          <a:ext cx="1340568" cy="1309569"/>
        </a:xfrm>
        <a:prstGeom prst="ellipse">
          <a:avLst/>
        </a:prstGeom>
        <a:solidFill>
          <a:schemeClr val="accent5">
            <a:alpha val="50000"/>
            <a:hueOff val="-9933876"/>
            <a:satOff val="39811"/>
            <a:lumOff val="8628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200" kern="1200" dirty="0" smtClean="0"/>
            <a:t>Neuroscienze </a:t>
          </a:r>
          <a:endParaRPr lang="it-IT" sz="1200" kern="1200" dirty="0"/>
        </a:p>
      </dsp:txBody>
      <dsp:txXfrm>
        <a:off x="845343" y="1454210"/>
        <a:ext cx="947924" cy="92600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8CF606-2DE0-4BBE-B94B-8EE499FE7CA6}">
      <dsp:nvSpPr>
        <dsp:cNvPr id="0" name=""/>
        <dsp:cNvSpPr/>
      </dsp:nvSpPr>
      <dsp:spPr>
        <a:xfrm>
          <a:off x="2174198" y="1496853"/>
          <a:ext cx="3140434" cy="3140434"/>
        </a:xfrm>
        <a:prstGeom prst="ellipse">
          <a:avLst/>
        </a:prstGeom>
        <a:solidFill>
          <a:schemeClr val="accent1">
            <a:shade val="80000"/>
            <a:alpha val="5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6500" i="1" kern="1200" dirty="0">
              <a:solidFill>
                <a:srgbClr val="FFFF00"/>
              </a:solidFill>
            </a:rPr>
            <a:t>DRS</a:t>
          </a:r>
        </a:p>
      </dsp:txBody>
      <dsp:txXfrm>
        <a:off x="2634104" y="1956759"/>
        <a:ext cx="2220622" cy="2220622"/>
      </dsp:txXfrm>
    </dsp:sp>
    <dsp:sp modelId="{FBAC32BA-4B39-4CEF-82A6-4C1080DA503F}">
      <dsp:nvSpPr>
        <dsp:cNvPr id="0" name=""/>
        <dsp:cNvSpPr/>
      </dsp:nvSpPr>
      <dsp:spPr>
        <a:xfrm>
          <a:off x="2959307" y="238815"/>
          <a:ext cx="1570217" cy="1570217"/>
        </a:xfrm>
        <a:prstGeom prst="ellipse">
          <a:avLst/>
        </a:prstGeom>
        <a:solidFill>
          <a:srgbClr val="66FF33">
            <a:alpha val="50000"/>
          </a:srgb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500" b="0" i="1" kern="1200" dirty="0">
              <a:solidFill>
                <a:srgbClr val="002060"/>
              </a:solidFill>
            </a:rPr>
            <a:t>LUNG FAILURE </a:t>
          </a:r>
        </a:p>
      </dsp:txBody>
      <dsp:txXfrm>
        <a:off x="3189260" y="468768"/>
        <a:ext cx="1110311" cy="1110311"/>
      </dsp:txXfrm>
    </dsp:sp>
    <dsp:sp modelId="{FADC19AE-F7AA-48E2-A4ED-9902CA07AD18}">
      <dsp:nvSpPr>
        <dsp:cNvPr id="0" name=""/>
        <dsp:cNvSpPr/>
      </dsp:nvSpPr>
      <dsp:spPr>
        <a:xfrm>
          <a:off x="4728723" y="3303535"/>
          <a:ext cx="1570217" cy="1570217"/>
        </a:xfrm>
        <a:prstGeom prst="ellipse">
          <a:avLst/>
        </a:prstGeom>
        <a:solidFill>
          <a:srgbClr val="FFC000">
            <a:alpha val="50000"/>
          </a:srgb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500" i="1" kern="1200" dirty="0"/>
            <a:t>PUMP FAILURE </a:t>
          </a:r>
        </a:p>
      </dsp:txBody>
      <dsp:txXfrm>
        <a:off x="4958676" y="3533488"/>
        <a:ext cx="1110311" cy="1110311"/>
      </dsp:txXfrm>
    </dsp:sp>
    <dsp:sp modelId="{2ED47013-683E-4A59-9B25-7409C20FA6CA}">
      <dsp:nvSpPr>
        <dsp:cNvPr id="0" name=""/>
        <dsp:cNvSpPr/>
      </dsp:nvSpPr>
      <dsp:spPr>
        <a:xfrm>
          <a:off x="1189890" y="3303535"/>
          <a:ext cx="1570217" cy="1570217"/>
        </a:xfrm>
        <a:prstGeom prst="ellipse">
          <a:avLst/>
        </a:prstGeom>
        <a:solidFill>
          <a:srgbClr val="FF33CC">
            <a:alpha val="50000"/>
          </a:srgb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500" i="1" kern="1200" dirty="0"/>
            <a:t>DRIVE FAILURE </a:t>
          </a:r>
        </a:p>
      </dsp:txBody>
      <dsp:txXfrm>
        <a:off x="1419843" y="3533488"/>
        <a:ext cx="1110311" cy="11103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EF2297-B849-479D-98E5-B84962579E01}" type="datetimeFigureOut">
              <a:rPr lang="it-IT" smtClean="0"/>
              <a:t>15/03/2024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001E59-94FC-4D98-8A72-E3256BBA532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96385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242BC5-B351-43F5-AB2A-B7EBB07A54C5}" type="slidenum">
              <a:rPr lang="it-IT" smtClean="0"/>
              <a:pPr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217060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C3440D-C199-46ED-AF48-A6B47485DCF3}" type="slidenum">
              <a:rPr lang="it-IT" smtClean="0"/>
              <a:pPr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982066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242BC5-B351-43F5-AB2A-B7EBB07A54C5}" type="slidenum">
              <a:rPr lang="it-IT" smtClean="0"/>
              <a:pPr/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991920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BC755-092F-4A4B-BDD7-7F876790A80E}" type="datetimeFigureOut">
              <a:rPr lang="it-IT" smtClean="0"/>
              <a:pPr/>
              <a:t>15/03/2024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6E771-FC55-4C40-A438-FEE511B1A77F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BC755-092F-4A4B-BDD7-7F876790A80E}" type="datetimeFigureOut">
              <a:rPr lang="it-IT" smtClean="0"/>
              <a:pPr/>
              <a:t>15/03/2024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6E771-FC55-4C40-A438-FEE511B1A77F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BC755-092F-4A4B-BDD7-7F876790A80E}" type="datetimeFigureOut">
              <a:rPr lang="it-IT" smtClean="0"/>
              <a:pPr/>
              <a:t>15/03/2024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6E771-FC55-4C40-A438-FEE511B1A77F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8B8D9D9-EF2E-4662-A973-A0CF55AF273A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15/03/2024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9E4AE6-5145-44C2-9F87-E77EFA39E916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91090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A843DB0-9328-4732-AD43-9F420F7BEBCD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15/03/2024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A1EE3-C0D4-429A-B267-1BA19E5545C7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99338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A5D613-0248-4737-8140-66A4DF6BED1A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15/03/2024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3E4EEAF-9A76-4436-AD99-A23ACB5338A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43367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DF2A890-E9EA-4BAF-9E66-8DA091E88E69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15/03/2024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95FB94-431A-4656-9E4B-1CFFA114333B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2870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4895BEC-2768-4260-8E4B-46492472A0AE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15/03/2024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08F269-A310-44E8-9B03-EBFBC546C414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86188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F5CB5F2-14BE-4670-81EC-2974F37A00CB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15/03/2024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62EF9E-C63B-4D88-8AE8-71391D7441E9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75116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7ED1C2-FF60-4EA0-9AF4-FD1C18058D9F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15/03/2024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924EFB-7165-45FE-9668-1F3E1EE906BC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23208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D89322F-CF35-4F57-AC11-F66B58B7633F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15/03/2024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CF2202-320E-47E8-A63A-4C875EEB208D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1278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BC755-092F-4A4B-BDD7-7F876790A80E}" type="datetimeFigureOut">
              <a:rPr lang="it-IT" smtClean="0"/>
              <a:pPr/>
              <a:t>15/03/2024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6E771-FC55-4C40-A438-FEE511B1A77F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ED8865F-F69A-4DFD-9575-EAC9D1A50E88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15/03/2024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1DE37D-E3A5-4084-874E-D6320E3D1F38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41492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7D7D22F-A53F-4976-843F-C851BA181617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15/03/2024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D827F5-DC76-4E79-9DEF-5FD20D68EFA7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7771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374638-4BE0-464E-81DD-860A41B26870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15/03/2024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3A14D0-69E0-4BD1-B5D4-E6D9218C2225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6421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BC755-092F-4A4B-BDD7-7F876790A80E}" type="datetimeFigureOut">
              <a:rPr lang="it-IT" smtClean="0"/>
              <a:pPr/>
              <a:t>15/03/2024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6E771-FC55-4C40-A438-FEE511B1A77F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BC755-092F-4A4B-BDD7-7F876790A80E}" type="datetimeFigureOut">
              <a:rPr lang="it-IT" smtClean="0"/>
              <a:pPr/>
              <a:t>15/03/2024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6E771-FC55-4C40-A438-FEE511B1A77F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BC755-092F-4A4B-BDD7-7F876790A80E}" type="datetimeFigureOut">
              <a:rPr lang="it-IT" smtClean="0"/>
              <a:pPr/>
              <a:t>15/03/2024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6E771-FC55-4C40-A438-FEE511B1A77F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BC755-092F-4A4B-BDD7-7F876790A80E}" type="datetimeFigureOut">
              <a:rPr lang="it-IT" smtClean="0"/>
              <a:pPr/>
              <a:t>15/03/2024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6E771-FC55-4C40-A438-FEE511B1A77F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BC755-092F-4A4B-BDD7-7F876790A80E}" type="datetimeFigureOut">
              <a:rPr lang="it-IT" smtClean="0"/>
              <a:pPr/>
              <a:t>15/03/2024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6E771-FC55-4C40-A438-FEE511B1A77F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BC755-092F-4A4B-BDD7-7F876790A80E}" type="datetimeFigureOut">
              <a:rPr lang="it-IT" smtClean="0"/>
              <a:pPr/>
              <a:t>15/03/2024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6E771-FC55-4C40-A438-FEE511B1A77F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BC755-092F-4A4B-BDD7-7F876790A80E}" type="datetimeFigureOut">
              <a:rPr lang="it-IT" smtClean="0"/>
              <a:pPr/>
              <a:t>15/03/2024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6E771-FC55-4C40-A438-FEE511B1A77F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BBC755-092F-4A4B-BDD7-7F876790A80E}" type="datetimeFigureOut">
              <a:rPr lang="it-IT" smtClean="0"/>
              <a:pPr/>
              <a:t>15/03/2024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F6E771-FC55-4C40-A438-FEE511B1A77F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>
              <a:defRPr/>
            </a:pPr>
            <a:fld id="{DDFC04A4-F610-4728-85FF-8DEBFDBF1B26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15/03/2024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>
              <a:defRPr/>
            </a:pPr>
            <a:fld id="{620B8B85-F766-449C-8651-7DD69FC8114D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0375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.em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/>
          <p:cNvSpPr txBox="1"/>
          <p:nvPr/>
        </p:nvSpPr>
        <p:spPr>
          <a:xfrm>
            <a:off x="0" y="4149080"/>
            <a:ext cx="449900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>
                <a:solidFill>
                  <a:srgbClr val="FF0000"/>
                </a:solidFill>
              </a:rPr>
              <a:t>Gli aspetti clinici respiratori</a:t>
            </a:r>
          </a:p>
          <a:p>
            <a:pPr algn="ctr"/>
            <a:r>
              <a:rPr lang="it-IT" b="1" dirty="0" smtClean="0">
                <a:solidFill>
                  <a:srgbClr val="FF0000"/>
                </a:solidFill>
              </a:rPr>
              <a:t>nel </a:t>
            </a:r>
            <a:r>
              <a:rPr lang="it-IT" b="1" dirty="0">
                <a:solidFill>
                  <a:srgbClr val="FF0000"/>
                </a:solidFill>
              </a:rPr>
              <a:t>p</a:t>
            </a:r>
            <a:r>
              <a:rPr lang="it-IT" b="1" dirty="0" smtClean="0">
                <a:solidFill>
                  <a:srgbClr val="FF0000"/>
                </a:solidFill>
              </a:rPr>
              <a:t>ercorso assistenziale multidisciplinare</a:t>
            </a:r>
          </a:p>
          <a:p>
            <a:pPr algn="ctr"/>
            <a:r>
              <a:rPr lang="it-IT" b="1" dirty="0" smtClean="0">
                <a:solidFill>
                  <a:srgbClr val="FF0000"/>
                </a:solidFill>
              </a:rPr>
              <a:t>in età pediatrica e di transizione</a:t>
            </a:r>
            <a:endParaRPr lang="it-IT" b="1" dirty="0">
              <a:solidFill>
                <a:srgbClr val="FF0000"/>
              </a:solidFill>
            </a:endParaRPr>
          </a:p>
          <a:p>
            <a:pPr algn="ctr"/>
            <a:endParaRPr lang="it-IT" sz="800" dirty="0">
              <a:solidFill>
                <a:srgbClr val="0070C0"/>
              </a:solidFill>
            </a:endParaRPr>
          </a:p>
          <a:p>
            <a:pPr algn="ctr"/>
            <a:endParaRPr lang="it-IT" sz="800" dirty="0"/>
          </a:p>
          <a:p>
            <a:pPr algn="ctr"/>
            <a:r>
              <a:rPr lang="it-IT" i="1" dirty="0">
                <a:solidFill>
                  <a:srgbClr val="002060"/>
                </a:solidFill>
              </a:rPr>
              <a:t>Luigi Masini</a:t>
            </a:r>
          </a:p>
          <a:p>
            <a:pPr algn="ctr"/>
            <a:endParaRPr lang="it-IT" sz="800" i="1" dirty="0">
              <a:solidFill>
                <a:srgbClr val="C00000"/>
              </a:solidFill>
            </a:endParaRPr>
          </a:p>
          <a:p>
            <a:pPr algn="ctr"/>
            <a:r>
              <a:rPr lang="it-IT" sz="1200" b="1" i="1" dirty="0">
                <a:solidFill>
                  <a:srgbClr val="002060"/>
                </a:solidFill>
              </a:rPr>
              <a:t>Centro di Medicina Pediatrica del Sonno e Polisonnografia</a:t>
            </a:r>
          </a:p>
          <a:p>
            <a:pPr algn="ctr"/>
            <a:endParaRPr lang="it-IT" sz="1200" b="1" i="1" dirty="0">
              <a:solidFill>
                <a:srgbClr val="002060"/>
              </a:solidFill>
            </a:endParaRPr>
          </a:p>
          <a:p>
            <a:pPr algn="ctr"/>
            <a:r>
              <a:rPr lang="it-IT" sz="1200" i="1" dirty="0">
                <a:solidFill>
                  <a:srgbClr val="002060"/>
                </a:solidFill>
              </a:rPr>
              <a:t>UOC Neurologia Pediatrica (direttore </a:t>
            </a:r>
            <a:r>
              <a:rPr lang="it-IT" sz="1200" i="1" dirty="0" smtClean="0">
                <a:solidFill>
                  <a:srgbClr val="002060"/>
                </a:solidFill>
              </a:rPr>
              <a:t>A. </a:t>
            </a:r>
            <a:r>
              <a:rPr lang="it-IT" sz="1200" i="1" dirty="0">
                <a:solidFill>
                  <a:srgbClr val="002060"/>
                </a:solidFill>
              </a:rPr>
              <a:t>Varone)</a:t>
            </a:r>
          </a:p>
          <a:p>
            <a:pPr algn="ctr"/>
            <a:r>
              <a:rPr lang="it-IT" sz="1200" i="1" dirty="0">
                <a:solidFill>
                  <a:srgbClr val="002060"/>
                </a:solidFill>
              </a:rPr>
              <a:t>Dipartimento di </a:t>
            </a:r>
            <a:r>
              <a:rPr lang="it-IT" sz="1200" i="1" dirty="0" smtClean="0">
                <a:solidFill>
                  <a:srgbClr val="002060"/>
                </a:solidFill>
              </a:rPr>
              <a:t>Neuroscienze e Riabilitazione </a:t>
            </a:r>
            <a:r>
              <a:rPr lang="it-IT" sz="1200" i="1" dirty="0">
                <a:solidFill>
                  <a:srgbClr val="002060"/>
                </a:solidFill>
              </a:rPr>
              <a:t>(direttore </a:t>
            </a:r>
            <a:r>
              <a:rPr lang="it-IT" sz="1200" i="1" dirty="0" smtClean="0">
                <a:solidFill>
                  <a:srgbClr val="002060"/>
                </a:solidFill>
              </a:rPr>
              <a:t>G. </a:t>
            </a:r>
            <a:r>
              <a:rPr lang="it-IT" sz="1200" i="1" dirty="0">
                <a:solidFill>
                  <a:srgbClr val="002060"/>
                </a:solidFill>
              </a:rPr>
              <a:t>Cinalli)</a:t>
            </a:r>
          </a:p>
          <a:p>
            <a:pPr algn="ctr"/>
            <a:r>
              <a:rPr lang="it-IT" sz="1200" i="1" dirty="0" smtClean="0">
                <a:solidFill>
                  <a:srgbClr val="002060"/>
                </a:solidFill>
              </a:rPr>
              <a:t>AORN PEDIATRICA </a:t>
            </a:r>
            <a:r>
              <a:rPr lang="it-IT" sz="1200" i="1" dirty="0">
                <a:solidFill>
                  <a:srgbClr val="002060"/>
                </a:solidFill>
              </a:rPr>
              <a:t>SANTOBONO-PAUSILIPON</a:t>
            </a:r>
          </a:p>
          <a:p>
            <a:pPr algn="ctr"/>
            <a:r>
              <a:rPr lang="it-IT" sz="1200" i="1" dirty="0">
                <a:solidFill>
                  <a:srgbClr val="002060"/>
                </a:solidFill>
              </a:rPr>
              <a:t>REGIONE CAMPANIA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xmlns="" id="{A9F6B2A1-3543-06B7-7F5E-FD237E3827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178" y="43961"/>
            <a:ext cx="3960409" cy="966245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70" t="9820" r="9038" b="4615"/>
          <a:stretch/>
        </p:blipFill>
        <p:spPr bwMode="auto">
          <a:xfrm>
            <a:off x="4499002" y="-1"/>
            <a:ext cx="468151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23" t="46761" r="16779" b="36910"/>
          <a:stretch/>
        </p:blipFill>
        <p:spPr bwMode="auto">
          <a:xfrm>
            <a:off x="0" y="1772816"/>
            <a:ext cx="4499002" cy="1679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1210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5733"/>
    </mc:Choice>
    <mc:Fallback xmlns="">
      <p:transition spd="slow" advTm="155733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/>
          <p:cNvSpPr/>
          <p:nvPr/>
        </p:nvSpPr>
        <p:spPr>
          <a:xfrm>
            <a:off x="179511" y="1268760"/>
            <a:ext cx="2160241" cy="523220"/>
          </a:xfrm>
          <a:prstGeom prst="rect">
            <a:avLst/>
          </a:prstGeom>
          <a:solidFill>
            <a:srgbClr val="CCFF33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algn="ctr"/>
            <a:r>
              <a:rPr lang="it-IT" sz="2800" b="1" dirty="0">
                <a:solidFill>
                  <a:srgbClr val="002060"/>
                </a:solidFill>
              </a:rPr>
              <a:t>DISSONNIE</a:t>
            </a:r>
            <a:endParaRPr lang="it-IT" sz="2800" dirty="0"/>
          </a:p>
        </p:txBody>
      </p:sp>
      <p:sp>
        <p:nvSpPr>
          <p:cNvPr id="12" name="Rettangolo 11"/>
          <p:cNvSpPr/>
          <p:nvPr/>
        </p:nvSpPr>
        <p:spPr>
          <a:xfrm rot="491515">
            <a:off x="2111107" y="1683440"/>
            <a:ext cx="6859873" cy="400110"/>
          </a:xfrm>
          <a:prstGeom prst="rect">
            <a:avLst/>
          </a:prstGeom>
          <a:solidFill>
            <a:srgbClr val="CCFF33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algn="ctr"/>
            <a:r>
              <a:rPr lang="it-IT" sz="2000" dirty="0"/>
              <a:t>Disturbi caratterizzati dalla presenza di anomalie del sonno</a:t>
            </a:r>
          </a:p>
        </p:txBody>
      </p:sp>
      <p:sp>
        <p:nvSpPr>
          <p:cNvPr id="20" name="Ovale 19"/>
          <p:cNvSpPr/>
          <p:nvPr/>
        </p:nvSpPr>
        <p:spPr>
          <a:xfrm>
            <a:off x="467544" y="2060848"/>
            <a:ext cx="2448273" cy="129081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dirty="0">
                <a:solidFill>
                  <a:srgbClr val="002060"/>
                </a:solidFill>
              </a:rPr>
              <a:t>Quantità </a:t>
            </a:r>
          </a:p>
        </p:txBody>
      </p:sp>
      <p:sp>
        <p:nvSpPr>
          <p:cNvPr id="22" name="Ovale 21"/>
          <p:cNvSpPr/>
          <p:nvPr/>
        </p:nvSpPr>
        <p:spPr>
          <a:xfrm>
            <a:off x="5292079" y="2420888"/>
            <a:ext cx="2448273" cy="129081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dirty="0">
                <a:solidFill>
                  <a:srgbClr val="002060"/>
                </a:solidFill>
              </a:rPr>
              <a:t>Ritmo</a:t>
            </a:r>
          </a:p>
        </p:txBody>
      </p:sp>
      <p:sp>
        <p:nvSpPr>
          <p:cNvPr id="23" name="Ovale 22"/>
          <p:cNvSpPr/>
          <p:nvPr/>
        </p:nvSpPr>
        <p:spPr>
          <a:xfrm>
            <a:off x="2843808" y="2132856"/>
            <a:ext cx="2448273" cy="1290810"/>
          </a:xfrm>
          <a:prstGeom prst="ellipse">
            <a:avLst/>
          </a:prstGeom>
          <a:solidFill>
            <a:schemeClr val="bg1"/>
          </a:solidFill>
          <a:ln w="76200">
            <a:noFill/>
            <a:prstDash val="dashDot"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dirty="0">
                <a:solidFill>
                  <a:srgbClr val="002060"/>
                </a:solidFill>
              </a:rPr>
              <a:t>Qualità </a:t>
            </a:r>
          </a:p>
        </p:txBody>
      </p:sp>
      <p:sp>
        <p:nvSpPr>
          <p:cNvPr id="2" name="Rettangolo 1"/>
          <p:cNvSpPr/>
          <p:nvPr/>
        </p:nvSpPr>
        <p:spPr>
          <a:xfrm rot="1435626">
            <a:off x="8174513" y="182107"/>
            <a:ext cx="934318" cy="369332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algn="ctr"/>
            <a:r>
              <a:rPr lang="it-IT" dirty="0"/>
              <a:t>Il Sonno </a:t>
            </a:r>
          </a:p>
        </p:txBody>
      </p:sp>
      <p:sp>
        <p:nvSpPr>
          <p:cNvPr id="3" name="Rettangolo 2"/>
          <p:cNvSpPr/>
          <p:nvPr/>
        </p:nvSpPr>
        <p:spPr>
          <a:xfrm>
            <a:off x="5466482" y="16768"/>
            <a:ext cx="15234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dirty="0"/>
              <a:t>Tempo critico </a:t>
            </a:r>
          </a:p>
        </p:txBody>
      </p:sp>
      <p:sp>
        <p:nvSpPr>
          <p:cNvPr id="4" name="Rettangolo 3"/>
          <p:cNvSpPr/>
          <p:nvPr/>
        </p:nvSpPr>
        <p:spPr>
          <a:xfrm>
            <a:off x="6597150" y="927735"/>
            <a:ext cx="25278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t-IT" dirty="0"/>
              <a:t>Osservatorio privilegiato </a:t>
            </a:r>
          </a:p>
        </p:txBody>
      </p:sp>
      <p:cxnSp>
        <p:nvCxnSpPr>
          <p:cNvPr id="8" name="Connettore 2 7"/>
          <p:cNvCxnSpPr>
            <a:stCxn id="2" idx="2"/>
            <a:endCxn id="3" idx="3"/>
          </p:cNvCxnSpPr>
          <p:nvPr/>
        </p:nvCxnSpPr>
        <p:spPr>
          <a:xfrm flipH="1" flipV="1">
            <a:off x="6989885" y="201434"/>
            <a:ext cx="1576891" cy="33413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ttore 2 10"/>
          <p:cNvCxnSpPr>
            <a:stCxn id="2" idx="2"/>
          </p:cNvCxnSpPr>
          <p:nvPr/>
        </p:nvCxnSpPr>
        <p:spPr>
          <a:xfrm>
            <a:off x="8566776" y="535569"/>
            <a:ext cx="0" cy="34820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CasellaDiTesto 6">
            <a:extLst>
              <a:ext uri="{FF2B5EF4-FFF2-40B4-BE49-F238E27FC236}">
                <a16:creationId xmlns="" xmlns:a16="http://schemas.microsoft.com/office/drawing/2014/main" id="{D212B3EC-5C5A-424C-8EFE-235BD05D3221}"/>
              </a:ext>
            </a:extLst>
          </p:cNvPr>
          <p:cNvSpPr txBox="1"/>
          <p:nvPr/>
        </p:nvSpPr>
        <p:spPr>
          <a:xfrm>
            <a:off x="5282832" y="4556421"/>
            <a:ext cx="3841671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it-IT" sz="11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INSOMNIA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endParaRPr kumimoji="0" lang="it-IT" sz="11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it-IT" sz="11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SLEEP RELATED BREATHING DISORDERS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endParaRPr kumimoji="0" lang="it-IT" sz="11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it-IT" sz="11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CENTRAL DISORDERS OF HYPERSOMNOLENCE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endParaRPr kumimoji="0" lang="it-IT" sz="11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it-IT" sz="11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CIRCADIAN RHYTM SLEEP WAKE DISORDERS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endParaRPr kumimoji="0" lang="it-IT" sz="11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it-IT" sz="11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PARASOMNIAS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endParaRPr kumimoji="0" lang="it-IT" sz="11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it-IT" sz="11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SLEEP RELATED MOVEMENT DISORDERS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endParaRPr kumimoji="0" lang="it-IT" sz="11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it-IT" sz="11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OTHER SLEEP DISORDERS</a:t>
            </a:r>
          </a:p>
        </p:txBody>
      </p:sp>
    </p:spTree>
    <p:extLst>
      <p:ext uri="{BB962C8B-B14F-4D97-AF65-F5344CB8AC3E}">
        <p14:creationId xmlns:p14="http://schemas.microsoft.com/office/powerpoint/2010/main" val="1071375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0" grpId="0" animBg="1"/>
      <p:bldP spid="22" grpId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="" xmlns:a16="http://schemas.microsoft.com/office/drawing/2014/main" id="{144D9813-C784-4379-AFE4-7548FA3B3B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66" t="24625" r="26767" b="11951"/>
          <a:stretch>
            <a:fillRect/>
          </a:stretch>
        </p:blipFill>
        <p:spPr bwMode="auto">
          <a:xfrm>
            <a:off x="7360" y="12526"/>
            <a:ext cx="2757352" cy="3657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88D9E22A-076B-4988-8AD0-0E2D793322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9" t="44546" r="55512" b="21818"/>
          <a:stretch/>
        </p:blipFill>
        <p:spPr bwMode="auto">
          <a:xfrm>
            <a:off x="6339852" y="153206"/>
            <a:ext cx="2766983" cy="2548538"/>
          </a:xfrm>
          <a:prstGeom prst="rect">
            <a:avLst/>
          </a:prstGeom>
          <a:noFill/>
          <a:ln>
            <a:noFill/>
          </a:ln>
          <a:effectLst/>
          <a:scene3d>
            <a:camera prst="isometricOffAxis2Lef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asellaDiTesto 4">
            <a:extLst>
              <a:ext uri="{FF2B5EF4-FFF2-40B4-BE49-F238E27FC236}">
                <a16:creationId xmlns="" xmlns:a16="http://schemas.microsoft.com/office/drawing/2014/main" id="{B65B18F4-0EE1-4907-8ADC-8C488562D3FA}"/>
              </a:ext>
            </a:extLst>
          </p:cNvPr>
          <p:cNvSpPr txBox="1"/>
          <p:nvPr/>
        </p:nvSpPr>
        <p:spPr>
          <a:xfrm>
            <a:off x="2764713" y="1334918"/>
            <a:ext cx="5028789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it-IT" sz="11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INSOMNIA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endParaRPr kumimoji="0" lang="it-IT" sz="11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it-IT" sz="11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SLEEP RELATED BREATHING DISORDERS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endParaRPr kumimoji="0" lang="it-IT" sz="11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it-IT" sz="11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CENTRAL DISORDERS OF HYPERSOMNOLENCE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endParaRPr kumimoji="0" lang="it-IT" sz="11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it-IT" sz="11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CIRCADIAN RHYTM SLEEP WAKE DISORDERS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endParaRPr kumimoji="0" lang="it-IT" sz="11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it-IT" sz="11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PARASOMNIAS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endParaRPr kumimoji="0" lang="it-IT" sz="11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it-IT" sz="11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SLEEP RELATED MOVEMENT DISORDERS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endParaRPr kumimoji="0" lang="it-IT" sz="11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it-IT" sz="11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OTHER SLEEP DISORDERS</a:t>
            </a: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3524" y="3338051"/>
            <a:ext cx="4349050" cy="3493573"/>
          </a:xfrm>
          <a:prstGeom prst="rect">
            <a:avLst/>
          </a:prstGeom>
        </p:spPr>
      </p:pic>
      <p:grpSp>
        <p:nvGrpSpPr>
          <p:cNvPr id="12" name="Diagram group"/>
          <p:cNvGrpSpPr/>
          <p:nvPr/>
        </p:nvGrpSpPr>
        <p:grpSpPr>
          <a:xfrm>
            <a:off x="6048725" y="4582115"/>
            <a:ext cx="1391625" cy="1005444"/>
            <a:chOff x="2371841" y="0"/>
            <a:chExt cx="1391625" cy="862675"/>
          </a:xfrm>
          <a:scene3d>
            <a:camera prst="perspectiveLeft" zoom="91000"/>
            <a:lightRig rig="threePt" dir="t">
              <a:rot lat="0" lon="0" rev="20640000"/>
            </a:lightRig>
          </a:scene3d>
        </p:grpSpPr>
        <p:grpSp>
          <p:nvGrpSpPr>
            <p:cNvPr id="13" name="Gruppo 12"/>
            <p:cNvGrpSpPr/>
            <p:nvPr/>
          </p:nvGrpSpPr>
          <p:grpSpPr>
            <a:xfrm>
              <a:off x="2371841" y="0"/>
              <a:ext cx="1391625" cy="862675"/>
              <a:chOff x="2371841" y="0"/>
              <a:chExt cx="1391625" cy="862675"/>
            </a:xfrm>
          </p:grpSpPr>
          <p:sp>
            <p:nvSpPr>
              <p:cNvPr id="14" name="Ovale 13"/>
              <p:cNvSpPr/>
              <p:nvPr/>
            </p:nvSpPr>
            <p:spPr>
              <a:xfrm>
                <a:off x="2371841" y="0"/>
                <a:ext cx="1391625" cy="862675"/>
              </a:xfrm>
              <a:prstGeom prst="ellipse">
                <a:avLst/>
              </a:prstGeom>
              <a:blipFill rotWithShape="0">
                <a:blip r:embed="rId5"/>
                <a:stretch>
                  <a:fillRect/>
                </a:stretch>
              </a:blipFill>
              <a:sp3d extrusionH="50600" prstMaterial="plastic">
                <a:bevelT w="101600" h="80600" prst="relaxedInset"/>
                <a:bevelB w="80600" h="80600" prst="relaxedInset"/>
              </a:sp3d>
            </p:spPr>
            <p:style>
              <a:lnRef idx="0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1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5" name="Ovale 4"/>
              <p:cNvSpPr txBox="1"/>
              <p:nvPr/>
            </p:nvSpPr>
            <p:spPr>
              <a:xfrm>
                <a:off x="2575640" y="126336"/>
                <a:ext cx="984027" cy="610003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0160" tIns="10160" rIns="10160" bIns="10160" numCol="1" spcCol="1270" anchor="ctr" anchorCtr="0">
                <a:noAutofit/>
              </a:bodyPr>
              <a:lstStyle/>
              <a:p>
                <a:pPr lvl="0" algn="ctr" defTabSz="3556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it-IT" sz="800" b="1" kern="12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adley Hand ITC" pitchFamily="66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16585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ottotitolo 2">
            <a:extLst>
              <a:ext uri="{FF2B5EF4-FFF2-40B4-BE49-F238E27FC236}">
                <a16:creationId xmlns="" xmlns:a16="http://schemas.microsoft.com/office/drawing/2014/main" id="{B9954D70-891E-4296-B9E5-78DE20E364FD}"/>
              </a:ext>
            </a:extLst>
          </p:cNvPr>
          <p:cNvSpPr txBox="1">
            <a:spLocks/>
          </p:cNvSpPr>
          <p:nvPr/>
        </p:nvSpPr>
        <p:spPr>
          <a:xfrm rot="958918">
            <a:off x="733775" y="5190335"/>
            <a:ext cx="7960669" cy="4169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None/>
              <a:defRPr sz="2200" kern="1200" cap="all" baseline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it-IT" sz="1600" b="1" dirty="0">
                <a:solidFill>
                  <a:srgbClr val="FF0000"/>
                </a:solidFill>
                <a:latin typeface="Bradley Hand ITC" panose="03070402050302030203" pitchFamily="66" charset="0"/>
              </a:rPr>
              <a:t>I casi di </a:t>
            </a:r>
            <a:r>
              <a:rPr lang="it-IT" sz="1600" b="1" dirty="0" err="1">
                <a:solidFill>
                  <a:srgbClr val="FF0000"/>
                </a:solidFill>
                <a:latin typeface="Bradley Hand ITC" panose="03070402050302030203" pitchFamily="66" charset="0"/>
              </a:rPr>
              <a:t>osas</a:t>
            </a:r>
            <a:r>
              <a:rPr lang="it-IT" sz="1600" b="1" dirty="0">
                <a:solidFill>
                  <a:srgbClr val="FF0000"/>
                </a:solidFill>
                <a:latin typeface="Bradley Hand ITC" panose="03070402050302030203" pitchFamily="66" charset="0"/>
              </a:rPr>
              <a:t> ancora senza diagnosi sono più di quelli diagnosticati</a:t>
            </a:r>
          </a:p>
        </p:txBody>
      </p:sp>
      <p:grpSp>
        <p:nvGrpSpPr>
          <p:cNvPr id="7" name="Diagram group">
            <a:extLst>
              <a:ext uri="{FF2B5EF4-FFF2-40B4-BE49-F238E27FC236}">
                <a16:creationId xmlns="" xmlns:a16="http://schemas.microsoft.com/office/drawing/2014/main" id="{41456700-B22D-497D-9BCA-AEA20F86CA31}"/>
              </a:ext>
            </a:extLst>
          </p:cNvPr>
          <p:cNvGrpSpPr/>
          <p:nvPr/>
        </p:nvGrpSpPr>
        <p:grpSpPr>
          <a:xfrm>
            <a:off x="5047372" y="2640608"/>
            <a:ext cx="1678471" cy="728026"/>
            <a:chOff x="1835099" y="1088242"/>
            <a:chExt cx="1174415" cy="728026"/>
          </a:xfrm>
          <a:scene3d>
            <a:camera prst="perspectiveLeft" zoom="91000"/>
            <a:lightRig rig="threePt" dir="t">
              <a:rot lat="0" lon="0" rev="20640000"/>
            </a:lightRig>
          </a:scene3d>
        </p:grpSpPr>
        <p:grpSp>
          <p:nvGrpSpPr>
            <p:cNvPr id="8" name="Gruppo 7">
              <a:extLst>
                <a:ext uri="{FF2B5EF4-FFF2-40B4-BE49-F238E27FC236}">
                  <a16:creationId xmlns="" xmlns:a16="http://schemas.microsoft.com/office/drawing/2014/main" id="{78C72ED0-4D85-4673-9B9B-250446CF1A22}"/>
                </a:ext>
              </a:extLst>
            </p:cNvPr>
            <p:cNvGrpSpPr/>
            <p:nvPr/>
          </p:nvGrpSpPr>
          <p:grpSpPr>
            <a:xfrm>
              <a:off x="1835099" y="1088242"/>
              <a:ext cx="1174415" cy="728026"/>
              <a:chOff x="1835099" y="1088242"/>
              <a:chExt cx="1174415" cy="728026"/>
            </a:xfrm>
          </p:grpSpPr>
          <p:sp>
            <p:nvSpPr>
              <p:cNvPr id="9" name="Ovale 8">
                <a:extLst>
                  <a:ext uri="{FF2B5EF4-FFF2-40B4-BE49-F238E27FC236}">
                    <a16:creationId xmlns="" xmlns:a16="http://schemas.microsoft.com/office/drawing/2014/main" id="{3973C5DC-6DD8-4018-9622-0D6BCC0BF7C3}"/>
                  </a:ext>
                </a:extLst>
              </p:cNvPr>
              <p:cNvSpPr/>
              <p:nvPr/>
            </p:nvSpPr>
            <p:spPr>
              <a:xfrm>
                <a:off x="1835099" y="1088242"/>
                <a:ext cx="1174415" cy="728026"/>
              </a:xfrm>
              <a:prstGeom prst="ellipse">
                <a:avLst/>
              </a:prstGeom>
              <a:solidFill>
                <a:srgbClr val="CCFF33"/>
              </a:solidFill>
              <a:sp3d extrusionH="50600" prstMaterial="plastic">
                <a:bevelT w="101600" h="80600" prst="relaxedInset"/>
                <a:bevelB w="80600" h="80600" prst="relaxedInset"/>
              </a:sp3d>
            </p:spPr>
            <p:style>
              <a:lnRef idx="0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1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0" name="Ovale 4">
                <a:extLst>
                  <a:ext uri="{FF2B5EF4-FFF2-40B4-BE49-F238E27FC236}">
                    <a16:creationId xmlns="" xmlns:a16="http://schemas.microsoft.com/office/drawing/2014/main" id="{CE241FCF-45B9-4F0D-96EA-61696B52AB02}"/>
                  </a:ext>
                </a:extLst>
              </p:cNvPr>
              <p:cNvSpPr/>
              <p:nvPr/>
            </p:nvSpPr>
            <p:spPr>
              <a:xfrm>
                <a:off x="2007088" y="1194859"/>
                <a:ext cx="830437" cy="514792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2700" tIns="12700" rIns="12700" bIns="12700" numCol="1" spcCol="1270" anchor="ctr" anchorCtr="0">
                <a:noAutofit/>
              </a:bodyPr>
              <a:lstStyle/>
              <a:p>
                <a:pPr lvl="0"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it-IT" sz="1600" kern="12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PEDIATRA</a:t>
                </a:r>
              </a:p>
            </p:txBody>
          </p:sp>
        </p:grpSp>
      </p:grpSp>
      <p:sp>
        <p:nvSpPr>
          <p:cNvPr id="11" name="CasellaDiTesto 10">
            <a:extLst>
              <a:ext uri="{FF2B5EF4-FFF2-40B4-BE49-F238E27FC236}">
                <a16:creationId xmlns="" xmlns:a16="http://schemas.microsoft.com/office/drawing/2014/main" id="{92F5F9ED-4309-4392-922A-E196F8E4AA8A}"/>
              </a:ext>
            </a:extLst>
          </p:cNvPr>
          <p:cNvSpPr txBox="1"/>
          <p:nvPr/>
        </p:nvSpPr>
        <p:spPr>
          <a:xfrm>
            <a:off x="27453" y="6195995"/>
            <a:ext cx="68661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dirty="0">
                <a:solidFill>
                  <a:srgbClr val="002060"/>
                </a:solidFill>
              </a:rPr>
              <a:t>Le </a:t>
            </a:r>
            <a:r>
              <a:rPr lang="it-IT" b="1" dirty="0">
                <a:solidFill>
                  <a:srgbClr val="002060"/>
                </a:solidFill>
              </a:rPr>
              <a:t>apnee notturne </a:t>
            </a:r>
            <a:r>
              <a:rPr lang="it-IT" dirty="0">
                <a:solidFill>
                  <a:srgbClr val="002060"/>
                </a:solidFill>
              </a:rPr>
              <a:t>sono molto comuni in età evolutiva e configurano un complesso patologico da inquadrare come </a:t>
            </a:r>
            <a:r>
              <a:rPr lang="it-IT" b="1" dirty="0">
                <a:solidFill>
                  <a:srgbClr val="002060"/>
                </a:solidFill>
              </a:rPr>
              <a:t>malattia cronica e sociale</a:t>
            </a:r>
            <a:endParaRPr lang="it-IT" dirty="0">
              <a:solidFill>
                <a:srgbClr val="002060"/>
              </a:solidFill>
              <a:latin typeface="Bradley Hand ITC" panose="03070402050302030203" pitchFamily="66" charset="0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2"/>
          <a:srcRect l="24510" t="36536" r="57124" b="19455"/>
          <a:stretch/>
        </p:blipFill>
        <p:spPr>
          <a:xfrm>
            <a:off x="-7705" y="0"/>
            <a:ext cx="2945741" cy="3970479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4" name="CasellaDiTesto 23"/>
          <p:cNvSpPr txBox="1"/>
          <p:nvPr/>
        </p:nvSpPr>
        <p:spPr>
          <a:xfrm>
            <a:off x="6300" y="30458"/>
            <a:ext cx="29317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hiller" pitchFamily="82" charset="0"/>
                <a:ea typeface="+mn-ea"/>
                <a:cs typeface="Arial" charset="0"/>
              </a:rPr>
              <a:t>Quando il Problema c’è ma non si vede!</a:t>
            </a:r>
          </a:p>
        </p:txBody>
      </p:sp>
      <p:sp>
        <p:nvSpPr>
          <p:cNvPr id="25" name="Sottotitolo 2">
            <a:extLst>
              <a:ext uri="{FF2B5EF4-FFF2-40B4-BE49-F238E27FC236}">
                <a16:creationId xmlns="" xmlns:a16="http://schemas.microsoft.com/office/drawing/2014/main" id="{B9954D70-891E-4296-B9E5-78DE20E364FD}"/>
              </a:ext>
            </a:extLst>
          </p:cNvPr>
          <p:cNvSpPr txBox="1">
            <a:spLocks/>
          </p:cNvSpPr>
          <p:nvPr/>
        </p:nvSpPr>
        <p:spPr>
          <a:xfrm>
            <a:off x="2813540" y="309970"/>
            <a:ext cx="2708030" cy="4320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None/>
              <a:defRPr sz="2200" kern="1200" cap="all" baseline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it-IT" sz="1600" b="1" i="1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+mn-cs"/>
              </a:rPr>
              <a:t>Riconoscere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it-IT" sz="1600" b="1" i="1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+mn-cs"/>
              </a:rPr>
              <a:t>Quello Che Non Si Vede </a:t>
            </a:r>
          </a:p>
        </p:txBody>
      </p:sp>
      <p:sp>
        <p:nvSpPr>
          <p:cNvPr id="26" name="Sottotitolo 2">
            <a:extLst>
              <a:ext uri="{FF2B5EF4-FFF2-40B4-BE49-F238E27FC236}">
                <a16:creationId xmlns="" xmlns:a16="http://schemas.microsoft.com/office/drawing/2014/main" id="{B9954D70-891E-4296-B9E5-78DE20E364FD}"/>
              </a:ext>
            </a:extLst>
          </p:cNvPr>
          <p:cNvSpPr txBox="1">
            <a:spLocks/>
          </p:cNvSpPr>
          <p:nvPr/>
        </p:nvSpPr>
        <p:spPr>
          <a:xfrm>
            <a:off x="3976735" y="928360"/>
            <a:ext cx="4032448" cy="4320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None/>
              <a:defRPr sz="2200" kern="1200" cap="all" baseline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it-IT" sz="2800" b="1" i="0" u="none" strike="noStrike" kern="1200" cap="all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radley Hand ITC" panose="03070402050302030203" pitchFamily="66" charset="0"/>
              </a:rPr>
              <a:t>L’EPIDEMIA SOMMERSA</a:t>
            </a:r>
          </a:p>
        </p:txBody>
      </p:sp>
      <p:sp>
        <p:nvSpPr>
          <p:cNvPr id="6" name="Ovale 5"/>
          <p:cNvSpPr/>
          <p:nvPr/>
        </p:nvSpPr>
        <p:spPr>
          <a:xfrm>
            <a:off x="3921049" y="2659865"/>
            <a:ext cx="4032448" cy="2324759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CasellaDiTesto 1"/>
          <p:cNvSpPr txBox="1"/>
          <p:nvPr/>
        </p:nvSpPr>
        <p:spPr>
          <a:xfrm>
            <a:off x="8111798" y="721415"/>
            <a:ext cx="1031316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1600" i="1" dirty="0"/>
              <a:t>DRS</a:t>
            </a:r>
          </a:p>
          <a:p>
            <a:pPr algn="ctr"/>
            <a:r>
              <a:rPr lang="it-IT" sz="1600" i="1" dirty="0"/>
              <a:t> </a:t>
            </a:r>
            <a:r>
              <a:rPr lang="it-IT" sz="1400" i="1" dirty="0" err="1"/>
              <a:t>max</a:t>
            </a:r>
            <a:r>
              <a:rPr lang="it-IT" sz="1400" i="1" dirty="0"/>
              <a:t> 27.6%</a:t>
            </a:r>
          </a:p>
        </p:txBody>
      </p:sp>
      <p:sp>
        <p:nvSpPr>
          <p:cNvPr id="15" name="CasellaDiTesto 14"/>
          <p:cNvSpPr txBox="1"/>
          <p:nvPr/>
        </p:nvSpPr>
        <p:spPr>
          <a:xfrm>
            <a:off x="8199303" y="2801298"/>
            <a:ext cx="935903" cy="553998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1600" i="1" dirty="0">
                <a:solidFill>
                  <a:schemeClr val="bg1"/>
                </a:solidFill>
              </a:rPr>
              <a:t>OSAS </a:t>
            </a:r>
            <a:r>
              <a:rPr lang="it-IT" sz="1400" i="1" dirty="0" err="1">
                <a:solidFill>
                  <a:schemeClr val="bg1"/>
                </a:solidFill>
              </a:rPr>
              <a:t>max</a:t>
            </a:r>
            <a:r>
              <a:rPr lang="it-IT" sz="1400" i="1" dirty="0">
                <a:solidFill>
                  <a:schemeClr val="bg1"/>
                </a:solidFill>
              </a:rPr>
              <a:t> 5.7%</a:t>
            </a:r>
          </a:p>
        </p:txBody>
      </p:sp>
      <p:sp>
        <p:nvSpPr>
          <p:cNvPr id="17" name="CasellaDiTesto 16"/>
          <p:cNvSpPr txBox="1"/>
          <p:nvPr/>
        </p:nvSpPr>
        <p:spPr>
          <a:xfrm>
            <a:off x="7684479" y="1784835"/>
            <a:ext cx="668215" cy="52322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2800" dirty="0">
                <a:solidFill>
                  <a:srgbClr val="0070C0"/>
                </a:solidFill>
              </a:rPr>
              <a:t>?</a:t>
            </a:r>
          </a:p>
        </p:txBody>
      </p:sp>
      <p:sp>
        <p:nvSpPr>
          <p:cNvPr id="12" name="Rettangolo 11"/>
          <p:cNvSpPr/>
          <p:nvPr/>
        </p:nvSpPr>
        <p:spPr>
          <a:xfrm>
            <a:off x="8308731" y="1870642"/>
            <a:ext cx="82296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800" i="1" dirty="0">
                <a:solidFill>
                  <a:srgbClr val="0070C0"/>
                </a:solidFill>
              </a:rPr>
              <a:t>Marcus CL et al</a:t>
            </a:r>
          </a:p>
          <a:p>
            <a:pPr algn="ctr"/>
            <a:r>
              <a:rPr lang="it-IT" sz="800" i="1" dirty="0" err="1">
                <a:solidFill>
                  <a:srgbClr val="0070C0"/>
                </a:solidFill>
              </a:rPr>
              <a:t>Pediatrics</a:t>
            </a:r>
            <a:r>
              <a:rPr lang="it-IT" sz="800" i="1" dirty="0">
                <a:solidFill>
                  <a:srgbClr val="0070C0"/>
                </a:solidFill>
              </a:rPr>
              <a:t> 2012</a:t>
            </a:r>
          </a:p>
        </p:txBody>
      </p:sp>
      <p:pic>
        <p:nvPicPr>
          <p:cNvPr id="14" name="Immagin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748" y="2003870"/>
            <a:ext cx="4349050" cy="3493573"/>
          </a:xfrm>
          <a:prstGeom prst="rect">
            <a:avLst/>
          </a:prstGeom>
        </p:spPr>
      </p:pic>
      <p:grpSp>
        <p:nvGrpSpPr>
          <p:cNvPr id="21" name="Diagram group">
            <a:extLst>
              <a:ext uri="{FF2B5EF4-FFF2-40B4-BE49-F238E27FC236}">
                <a16:creationId xmlns="" xmlns:a16="http://schemas.microsoft.com/office/drawing/2014/main" id="{41456700-B22D-497D-9BCA-AEA20F86CA31}"/>
              </a:ext>
            </a:extLst>
          </p:cNvPr>
          <p:cNvGrpSpPr/>
          <p:nvPr/>
        </p:nvGrpSpPr>
        <p:grpSpPr>
          <a:xfrm>
            <a:off x="4712678" y="3362851"/>
            <a:ext cx="2128149" cy="728026"/>
            <a:chOff x="1835099" y="1088242"/>
            <a:chExt cx="1174415" cy="728026"/>
          </a:xfrm>
          <a:scene3d>
            <a:camera prst="perspectiveLeft" zoom="91000"/>
            <a:lightRig rig="threePt" dir="t">
              <a:rot lat="0" lon="0" rev="20640000"/>
            </a:lightRig>
          </a:scene3d>
        </p:grpSpPr>
        <p:grpSp>
          <p:nvGrpSpPr>
            <p:cNvPr id="22" name="Gruppo 21">
              <a:extLst>
                <a:ext uri="{FF2B5EF4-FFF2-40B4-BE49-F238E27FC236}">
                  <a16:creationId xmlns="" xmlns:a16="http://schemas.microsoft.com/office/drawing/2014/main" id="{78C72ED0-4D85-4673-9B9B-250446CF1A22}"/>
                </a:ext>
              </a:extLst>
            </p:cNvPr>
            <p:cNvGrpSpPr/>
            <p:nvPr/>
          </p:nvGrpSpPr>
          <p:grpSpPr>
            <a:xfrm>
              <a:off x="1835099" y="1088242"/>
              <a:ext cx="1174415" cy="728026"/>
              <a:chOff x="1835099" y="1088242"/>
              <a:chExt cx="1174415" cy="728026"/>
            </a:xfrm>
          </p:grpSpPr>
          <p:sp>
            <p:nvSpPr>
              <p:cNvPr id="23" name="Ovale 22">
                <a:extLst>
                  <a:ext uri="{FF2B5EF4-FFF2-40B4-BE49-F238E27FC236}">
                    <a16:creationId xmlns="" xmlns:a16="http://schemas.microsoft.com/office/drawing/2014/main" id="{3973C5DC-6DD8-4018-9622-0D6BCC0BF7C3}"/>
                  </a:ext>
                </a:extLst>
              </p:cNvPr>
              <p:cNvSpPr/>
              <p:nvPr/>
            </p:nvSpPr>
            <p:spPr>
              <a:xfrm>
                <a:off x="1835099" y="1088242"/>
                <a:ext cx="1174415" cy="728026"/>
              </a:xfrm>
              <a:prstGeom prst="ellipse">
                <a:avLst/>
              </a:prstGeom>
              <a:solidFill>
                <a:srgbClr val="CCFF33"/>
              </a:solidFill>
              <a:sp3d extrusionH="50600" prstMaterial="plastic">
                <a:bevelT w="101600" h="80600" prst="relaxedInset"/>
                <a:bevelB w="80600" h="80600" prst="relaxedInset"/>
              </a:sp3d>
            </p:spPr>
            <p:style>
              <a:lnRef idx="0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1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8" name="Ovale 4">
                <a:extLst>
                  <a:ext uri="{FF2B5EF4-FFF2-40B4-BE49-F238E27FC236}">
                    <a16:creationId xmlns="" xmlns:a16="http://schemas.microsoft.com/office/drawing/2014/main" id="{CE241FCF-45B9-4F0D-96EA-61696B52AB02}"/>
                  </a:ext>
                </a:extLst>
              </p:cNvPr>
              <p:cNvSpPr/>
              <p:nvPr/>
            </p:nvSpPr>
            <p:spPr>
              <a:xfrm>
                <a:off x="2007088" y="1194859"/>
                <a:ext cx="830437" cy="514792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2700" tIns="12700" rIns="12700" bIns="12700" numCol="1" spcCol="1270" anchor="ctr" anchorCtr="0">
                <a:noAutofit/>
              </a:bodyPr>
              <a:lstStyle/>
              <a:p>
                <a:pPr lvl="0"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it-IT" sz="1100" kern="12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PEDIATRA</a:t>
                </a:r>
              </a:p>
              <a:p>
                <a:pPr lvl="0"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it-IT" sz="11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Medicina di competenza</a:t>
                </a:r>
                <a:endParaRPr lang="it-IT" sz="1100" kern="12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</p:grpSp>
      <p:grpSp>
        <p:nvGrpSpPr>
          <p:cNvPr id="29" name="Diagram group">
            <a:extLst>
              <a:ext uri="{FF2B5EF4-FFF2-40B4-BE49-F238E27FC236}">
                <a16:creationId xmlns="" xmlns:a16="http://schemas.microsoft.com/office/drawing/2014/main" id="{41456700-B22D-497D-9BCA-AEA20F86CA31}"/>
              </a:ext>
            </a:extLst>
          </p:cNvPr>
          <p:cNvGrpSpPr/>
          <p:nvPr/>
        </p:nvGrpSpPr>
        <p:grpSpPr>
          <a:xfrm>
            <a:off x="2959744" y="1954094"/>
            <a:ext cx="1678471" cy="728026"/>
            <a:chOff x="1835099" y="1088242"/>
            <a:chExt cx="1174415" cy="728026"/>
          </a:xfrm>
          <a:scene3d>
            <a:camera prst="perspectiveLeft" zoom="91000"/>
            <a:lightRig rig="threePt" dir="t">
              <a:rot lat="0" lon="0" rev="20640000"/>
            </a:lightRig>
          </a:scene3d>
        </p:grpSpPr>
        <p:grpSp>
          <p:nvGrpSpPr>
            <p:cNvPr id="30" name="Gruppo 29">
              <a:extLst>
                <a:ext uri="{FF2B5EF4-FFF2-40B4-BE49-F238E27FC236}">
                  <a16:creationId xmlns="" xmlns:a16="http://schemas.microsoft.com/office/drawing/2014/main" id="{78C72ED0-4D85-4673-9B9B-250446CF1A22}"/>
                </a:ext>
              </a:extLst>
            </p:cNvPr>
            <p:cNvGrpSpPr/>
            <p:nvPr/>
          </p:nvGrpSpPr>
          <p:grpSpPr>
            <a:xfrm>
              <a:off x="1835099" y="1088242"/>
              <a:ext cx="1174415" cy="728026"/>
              <a:chOff x="1835099" y="1088242"/>
              <a:chExt cx="1174415" cy="728026"/>
            </a:xfrm>
          </p:grpSpPr>
          <p:sp>
            <p:nvSpPr>
              <p:cNvPr id="31" name="Ovale 30">
                <a:extLst>
                  <a:ext uri="{FF2B5EF4-FFF2-40B4-BE49-F238E27FC236}">
                    <a16:creationId xmlns="" xmlns:a16="http://schemas.microsoft.com/office/drawing/2014/main" id="{3973C5DC-6DD8-4018-9622-0D6BCC0BF7C3}"/>
                  </a:ext>
                </a:extLst>
              </p:cNvPr>
              <p:cNvSpPr/>
              <p:nvPr/>
            </p:nvSpPr>
            <p:spPr>
              <a:xfrm>
                <a:off x="1835099" y="1088242"/>
                <a:ext cx="1174415" cy="728026"/>
              </a:xfrm>
              <a:prstGeom prst="ellipse">
                <a:avLst/>
              </a:prstGeom>
              <a:solidFill>
                <a:srgbClr val="CCFF33"/>
              </a:solidFill>
              <a:sp3d extrusionH="50600" prstMaterial="plastic">
                <a:bevelT w="101600" h="80600" prst="relaxedInset"/>
                <a:bevelB w="80600" h="80600" prst="relaxedInset"/>
              </a:sp3d>
            </p:spPr>
            <p:style>
              <a:lnRef idx="0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1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2" name="Ovale 4">
                <a:extLst>
                  <a:ext uri="{FF2B5EF4-FFF2-40B4-BE49-F238E27FC236}">
                    <a16:creationId xmlns="" xmlns:a16="http://schemas.microsoft.com/office/drawing/2014/main" id="{CE241FCF-45B9-4F0D-96EA-61696B52AB02}"/>
                  </a:ext>
                </a:extLst>
              </p:cNvPr>
              <p:cNvSpPr/>
              <p:nvPr/>
            </p:nvSpPr>
            <p:spPr>
              <a:xfrm>
                <a:off x="2007088" y="1194859"/>
                <a:ext cx="830437" cy="514792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2700" tIns="12700" rIns="12700" bIns="12700" numCol="1" spcCol="1270" anchor="ctr" anchorCtr="0">
                <a:noAutofit/>
              </a:bodyPr>
              <a:lstStyle/>
              <a:p>
                <a:pPr lvl="0"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it-IT" sz="1200" kern="12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PEDIATRA</a:t>
                </a:r>
              </a:p>
              <a:p>
                <a:pPr lvl="0"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it-IT" sz="1200" kern="12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Medicina di filtro</a:t>
                </a:r>
              </a:p>
            </p:txBody>
          </p:sp>
        </p:grpSp>
      </p:grpSp>
      <p:cxnSp>
        <p:nvCxnSpPr>
          <p:cNvPr id="13" name="Connettore 2 12"/>
          <p:cNvCxnSpPr/>
          <p:nvPr/>
        </p:nvCxnSpPr>
        <p:spPr>
          <a:xfrm>
            <a:off x="7051431" y="1954094"/>
            <a:ext cx="1617784" cy="238930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CasellaDiTesto 17"/>
          <p:cNvSpPr txBox="1"/>
          <p:nvPr/>
        </p:nvSpPr>
        <p:spPr>
          <a:xfrm>
            <a:off x="7979873" y="4396157"/>
            <a:ext cx="1164122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sz="1400" i="1" dirty="0">
                <a:solidFill>
                  <a:srgbClr val="FF0000"/>
                </a:solidFill>
              </a:rPr>
              <a:t>Il contesto di riferimento nella nostra regione?</a:t>
            </a:r>
          </a:p>
        </p:txBody>
      </p:sp>
      <p:cxnSp>
        <p:nvCxnSpPr>
          <p:cNvPr id="16" name="Connettore 4 15"/>
          <p:cNvCxnSpPr/>
          <p:nvPr/>
        </p:nvCxnSpPr>
        <p:spPr>
          <a:xfrm>
            <a:off x="2568765" y="193139"/>
            <a:ext cx="983013" cy="308022"/>
          </a:xfrm>
          <a:prstGeom prst="bentConnector3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43657"/>
      </p:ext>
    </p:extLst>
  </p:cSld>
  <p:clrMapOvr>
    <a:masterClrMapping/>
  </p:clrMapOvr>
  <p:transition spd="slow" advTm="20244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 cstate="print"/>
          <a:srcRect l="25343" t="19718" r="27107" b="22746"/>
          <a:stretch/>
        </p:blipFill>
        <p:spPr>
          <a:xfrm>
            <a:off x="1013255" y="857251"/>
            <a:ext cx="7840362" cy="3433595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5336931" y="4591396"/>
            <a:ext cx="307732" cy="300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it-IT" sz="1350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2614644" y="3215890"/>
            <a:ext cx="2067331" cy="300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it-IT" sz="1350" dirty="0"/>
          </a:p>
        </p:txBody>
      </p:sp>
      <p:sp>
        <p:nvSpPr>
          <p:cNvPr id="3" name="Ovale 2">
            <a:extLst>
              <a:ext uri="{FF2B5EF4-FFF2-40B4-BE49-F238E27FC236}">
                <a16:creationId xmlns="" xmlns:a16="http://schemas.microsoft.com/office/drawing/2014/main" id="{917C3B8F-55AA-93FC-9417-1574CD275E10}"/>
              </a:ext>
            </a:extLst>
          </p:cNvPr>
          <p:cNvSpPr/>
          <p:nvPr/>
        </p:nvSpPr>
        <p:spPr>
          <a:xfrm>
            <a:off x="4813718" y="3674591"/>
            <a:ext cx="1160774" cy="389238"/>
          </a:xfrm>
          <a:prstGeom prst="ellipse">
            <a:avLst/>
          </a:prstGeom>
          <a:noFill/>
          <a:ln w="762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8" name="CasellaDiTesto 7"/>
          <p:cNvSpPr txBox="1"/>
          <p:nvPr/>
        </p:nvSpPr>
        <p:spPr>
          <a:xfrm>
            <a:off x="1239574" y="4391283"/>
            <a:ext cx="565158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1200" dirty="0"/>
              <a:t>49%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3334209" y="3300799"/>
            <a:ext cx="588083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1200" dirty="0"/>
              <a:t>45%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5532738" y="4349175"/>
            <a:ext cx="441753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1200" dirty="0"/>
              <a:t>6%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7122696" y="4325436"/>
            <a:ext cx="903018" cy="27699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1200" dirty="0"/>
              <a:t>&gt; 200%</a:t>
            </a:r>
          </a:p>
        </p:txBody>
      </p:sp>
      <p:sp>
        <p:nvSpPr>
          <p:cNvPr id="12" name="Rettangolo 11"/>
          <p:cNvSpPr/>
          <p:nvPr/>
        </p:nvSpPr>
        <p:spPr>
          <a:xfrm>
            <a:off x="5580112" y="5982379"/>
            <a:ext cx="35221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Aft>
                <a:spcPts val="0"/>
              </a:spcAft>
            </a:pPr>
            <a:r>
              <a:rPr lang="it-IT" sz="1600" dirty="0">
                <a:solidFill>
                  <a:schemeClr val="tx2">
                    <a:lumMod val="40000"/>
                    <a:lumOff val="60000"/>
                  </a:schemeClr>
                </a:solidFill>
                <a:latin typeface="Arial Narrow" pitchFamily="34" charset="0"/>
              </a:rPr>
              <a:t>Gli aspetti clinici </a:t>
            </a:r>
            <a:r>
              <a:rPr lang="it-IT" sz="160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Arial Narrow" pitchFamily="34" charset="0"/>
              </a:rPr>
              <a:t>e i costi del SSR</a:t>
            </a:r>
            <a:endParaRPr lang="it-IT" sz="1600" dirty="0">
              <a:solidFill>
                <a:schemeClr val="tx2">
                  <a:lumMod val="40000"/>
                  <a:lumOff val="60000"/>
                </a:schemeClr>
              </a:solidFill>
              <a:latin typeface="Arial Narrow" pitchFamily="34" charset="0"/>
            </a:endParaRPr>
          </a:p>
          <a:p>
            <a:pPr algn="ctr" fontAlgn="auto">
              <a:spcAft>
                <a:spcPts val="0"/>
              </a:spcAft>
            </a:pPr>
            <a:r>
              <a:rPr lang="it-IT" sz="1600" dirty="0">
                <a:solidFill>
                  <a:schemeClr val="tx2">
                    <a:lumMod val="40000"/>
                    <a:lumOff val="60000"/>
                  </a:schemeClr>
                </a:solidFill>
                <a:latin typeface="Arial Narrow" pitchFamily="34" charset="0"/>
              </a:rPr>
              <a:t>nel percorso assistenziale </a:t>
            </a:r>
            <a:r>
              <a:rPr lang="it-IT" sz="160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Arial Narrow" pitchFamily="34" charset="0"/>
              </a:rPr>
              <a:t>multidisciplinare</a:t>
            </a:r>
          </a:p>
          <a:p>
            <a:pPr algn="ctr" fontAlgn="auto">
              <a:spcAft>
                <a:spcPts val="0"/>
              </a:spcAft>
            </a:pPr>
            <a:r>
              <a:rPr lang="it-IT" sz="160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Arial Narrow" pitchFamily="34" charset="0"/>
              </a:rPr>
              <a:t>in </a:t>
            </a:r>
            <a:r>
              <a:rPr lang="it-IT" sz="1600" dirty="0">
                <a:solidFill>
                  <a:schemeClr val="tx2">
                    <a:lumMod val="40000"/>
                    <a:lumOff val="60000"/>
                  </a:schemeClr>
                </a:solidFill>
                <a:latin typeface="Arial Narrow" pitchFamily="34" charset="0"/>
              </a:rPr>
              <a:t>età pediatrica e di </a:t>
            </a:r>
            <a:r>
              <a:rPr lang="it-IT" sz="160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Arial Narrow" pitchFamily="34" charset="0"/>
              </a:rPr>
              <a:t>transizione</a:t>
            </a:r>
            <a:endParaRPr lang="it-IT" sz="1600" dirty="0">
              <a:solidFill>
                <a:schemeClr val="tx2">
                  <a:lumMod val="40000"/>
                  <a:lumOff val="60000"/>
                </a:schemeClr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1843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="" xmlns:a16="http://schemas.microsoft.com/office/drawing/2014/main" id="{B048C327-E976-44D7-88CC-47443CD201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532F52-1130-4F8F-8A03-015465B9BCF5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3" name="Rettangolo 2">
            <a:extLst>
              <a:ext uri="{FF2B5EF4-FFF2-40B4-BE49-F238E27FC236}">
                <a16:creationId xmlns="" xmlns:a16="http://schemas.microsoft.com/office/drawing/2014/main" id="{705B5BF2-98B9-417D-8706-A85C1AA61F57}"/>
              </a:ext>
            </a:extLst>
          </p:cNvPr>
          <p:cNvSpPr/>
          <p:nvPr/>
        </p:nvSpPr>
        <p:spPr>
          <a:xfrm>
            <a:off x="82815" y="1772816"/>
            <a:ext cx="1703103" cy="1569660"/>
          </a:xfrm>
          <a:prstGeom prst="rect">
            <a:avLst/>
          </a:prstGeom>
          <a:gradFill rotWithShape="1">
            <a:gsLst>
              <a:gs pos="0">
                <a:sysClr val="window" lastClr="FFFFFF">
                  <a:tint val="80000"/>
                  <a:satMod val="300000"/>
                </a:sysClr>
              </a:gs>
              <a:gs pos="100000">
                <a:sysClr val="window" lastClr="FFFFFF">
                  <a:shade val="30000"/>
                  <a:satMod val="200000"/>
                </a:sys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n-ea"/>
                <a:cs typeface="Arial" charset="0"/>
              </a:rPr>
              <a:t>RETE Ambulatoriale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</p:txBody>
      </p:sp>
      <p:sp>
        <p:nvSpPr>
          <p:cNvPr id="4" name="Rettangolo 3">
            <a:extLst>
              <a:ext uri="{FF2B5EF4-FFF2-40B4-BE49-F238E27FC236}">
                <a16:creationId xmlns="" xmlns:a16="http://schemas.microsoft.com/office/drawing/2014/main" id="{FC675C08-BE8F-473E-886C-7C8C3A951351}"/>
              </a:ext>
            </a:extLst>
          </p:cNvPr>
          <p:cNvSpPr/>
          <p:nvPr/>
        </p:nvSpPr>
        <p:spPr>
          <a:xfrm>
            <a:off x="285720" y="4607257"/>
            <a:ext cx="1353793" cy="2062103"/>
          </a:xfrm>
          <a:prstGeom prst="rect">
            <a:avLst/>
          </a:prstGeom>
          <a:gradFill rotWithShape="1">
            <a:gsLst>
              <a:gs pos="0">
                <a:sysClr val="window" lastClr="FFFFFF">
                  <a:tint val="80000"/>
                  <a:satMod val="300000"/>
                </a:sysClr>
              </a:gs>
              <a:gs pos="100000">
                <a:sysClr val="window" lastClr="FFFFFF">
                  <a:shade val="30000"/>
                  <a:satMod val="200000"/>
                </a:sys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n-ea"/>
                <a:cs typeface="Arial" charset="0"/>
              </a:rPr>
              <a:t>RETE di Degenza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</p:txBody>
      </p:sp>
      <p:sp>
        <p:nvSpPr>
          <p:cNvPr id="5" name="Rettangolo 4">
            <a:extLst>
              <a:ext uri="{FF2B5EF4-FFF2-40B4-BE49-F238E27FC236}">
                <a16:creationId xmlns="" xmlns:a16="http://schemas.microsoft.com/office/drawing/2014/main" id="{B8481FBE-7DC4-48E0-862A-D12CCF19AD1B}"/>
              </a:ext>
            </a:extLst>
          </p:cNvPr>
          <p:cNvSpPr/>
          <p:nvPr/>
        </p:nvSpPr>
        <p:spPr>
          <a:xfrm>
            <a:off x="2071670" y="2000240"/>
            <a:ext cx="1353793" cy="4524315"/>
          </a:xfrm>
          <a:prstGeom prst="rect">
            <a:avLst/>
          </a:prstGeom>
          <a:gradFill rotWithShape="1">
            <a:gsLst>
              <a:gs pos="0">
                <a:srgbClr val="EEECE1">
                  <a:tint val="80000"/>
                  <a:satMod val="300000"/>
                </a:srgbClr>
              </a:gs>
              <a:gs pos="100000">
                <a:srgbClr val="EEECE1">
                  <a:shade val="30000"/>
                  <a:satMod val="20000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n-ea"/>
                <a:cs typeface="Arial" charset="0"/>
              </a:rPr>
              <a:t>RETE Integrata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</p:txBody>
      </p:sp>
      <p:sp>
        <p:nvSpPr>
          <p:cNvPr id="6" name="Freccia circolare a sinistra 5">
            <a:extLst>
              <a:ext uri="{FF2B5EF4-FFF2-40B4-BE49-F238E27FC236}">
                <a16:creationId xmlns="" xmlns:a16="http://schemas.microsoft.com/office/drawing/2014/main" id="{B130D234-5720-4CA5-A657-E6FB98AC05D3}"/>
              </a:ext>
            </a:extLst>
          </p:cNvPr>
          <p:cNvSpPr/>
          <p:nvPr/>
        </p:nvSpPr>
        <p:spPr>
          <a:xfrm rot="10800000">
            <a:off x="911522" y="3571876"/>
            <a:ext cx="731520" cy="1501904"/>
          </a:xfrm>
          <a:prstGeom prst="curvedLeftArrow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</p:txBody>
      </p:sp>
      <p:sp>
        <p:nvSpPr>
          <p:cNvPr id="7" name="Freccia circolare a sinistra 6">
            <a:extLst>
              <a:ext uri="{FF2B5EF4-FFF2-40B4-BE49-F238E27FC236}">
                <a16:creationId xmlns="" xmlns:a16="http://schemas.microsoft.com/office/drawing/2014/main" id="{55269C1F-8F15-4C10-BC2A-F9AA9FEF5D20}"/>
              </a:ext>
            </a:extLst>
          </p:cNvPr>
          <p:cNvSpPr/>
          <p:nvPr/>
        </p:nvSpPr>
        <p:spPr>
          <a:xfrm>
            <a:off x="1785918" y="3143248"/>
            <a:ext cx="731520" cy="1216152"/>
          </a:xfrm>
          <a:prstGeom prst="curvedLeftArrow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</p:txBody>
      </p:sp>
      <p:sp>
        <p:nvSpPr>
          <p:cNvPr id="12" name="Rettangolo 11">
            <a:extLst>
              <a:ext uri="{FF2B5EF4-FFF2-40B4-BE49-F238E27FC236}">
                <a16:creationId xmlns="" xmlns:a16="http://schemas.microsoft.com/office/drawing/2014/main" id="{2EFE6AED-F837-4295-B10D-5396B9E30FDD}"/>
              </a:ext>
            </a:extLst>
          </p:cNvPr>
          <p:cNvSpPr/>
          <p:nvPr/>
        </p:nvSpPr>
        <p:spPr>
          <a:xfrm>
            <a:off x="6198849" y="1249596"/>
            <a:ext cx="298166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hiller" panose="04020404031007020602" pitchFamily="82" charset="0"/>
                <a:ea typeface="+mn-ea"/>
                <a:cs typeface="Arial" charset="0"/>
              </a:rPr>
              <a:t>Complessità Assistenziale</a:t>
            </a:r>
          </a:p>
        </p:txBody>
      </p:sp>
      <p:sp>
        <p:nvSpPr>
          <p:cNvPr id="16" name="Rettangolo 15">
            <a:extLst>
              <a:ext uri="{FF2B5EF4-FFF2-40B4-BE49-F238E27FC236}">
                <a16:creationId xmlns="" xmlns:a16="http://schemas.microsoft.com/office/drawing/2014/main" id="{2D3D7F35-3C3B-429D-9168-2FC52B194959}"/>
              </a:ext>
            </a:extLst>
          </p:cNvPr>
          <p:cNvSpPr/>
          <p:nvPr/>
        </p:nvSpPr>
        <p:spPr>
          <a:xfrm rot="20503118">
            <a:off x="5020002" y="2769504"/>
            <a:ext cx="2736304" cy="338554"/>
          </a:xfrm>
          <a:prstGeom prst="rect">
            <a:avLst/>
          </a:prstGeom>
          <a:solidFill>
            <a:schemeClr val="bg1">
              <a:lumMod val="50000"/>
            </a:schemeClr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90000" dir="5400000" sy="-100000" algn="bl" rotWithShape="0"/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6"/>
          </a:lnRef>
          <a:fillRef idx="1002">
            <a:schemeClr val="dk2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Diagnostica</a:t>
            </a:r>
          </a:p>
        </p:txBody>
      </p:sp>
      <p:sp>
        <p:nvSpPr>
          <p:cNvPr id="17" name="Rettangolo 16">
            <a:extLst>
              <a:ext uri="{FF2B5EF4-FFF2-40B4-BE49-F238E27FC236}">
                <a16:creationId xmlns="" xmlns:a16="http://schemas.microsoft.com/office/drawing/2014/main" id="{DBFCD7CB-9A94-4FC4-8AB9-8458BB226EBD}"/>
              </a:ext>
            </a:extLst>
          </p:cNvPr>
          <p:cNvSpPr/>
          <p:nvPr/>
        </p:nvSpPr>
        <p:spPr>
          <a:xfrm rot="20601004">
            <a:off x="5020990" y="4597780"/>
            <a:ext cx="3684197" cy="338554"/>
          </a:xfrm>
          <a:prstGeom prst="rect">
            <a:avLst/>
          </a:prstGeom>
          <a:solidFill>
            <a:schemeClr val="bg1">
              <a:lumMod val="50000"/>
            </a:schemeClr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90000" dir="5400000" sy="-100000" algn="bl" rotWithShape="0"/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2"/>
          </a:lnRef>
          <a:fillRef idx="1002">
            <a:schemeClr val="l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Terapeutica</a:t>
            </a:r>
          </a:p>
        </p:txBody>
      </p:sp>
      <p:sp>
        <p:nvSpPr>
          <p:cNvPr id="18" name="Rettangolo 17">
            <a:extLst>
              <a:ext uri="{FF2B5EF4-FFF2-40B4-BE49-F238E27FC236}">
                <a16:creationId xmlns="" xmlns:a16="http://schemas.microsoft.com/office/drawing/2014/main" id="{6D0129AF-2CDD-48FE-9C7F-1E0725DD37FE}"/>
              </a:ext>
            </a:extLst>
          </p:cNvPr>
          <p:cNvSpPr/>
          <p:nvPr/>
        </p:nvSpPr>
        <p:spPr>
          <a:xfrm rot="19142789">
            <a:off x="2740450" y="2788785"/>
            <a:ext cx="3600717" cy="400110"/>
          </a:xfrm>
          <a:prstGeom prst="rect">
            <a:avLst/>
          </a:prstGeom>
          <a:noFill/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90000" dir="5400000" sy="-100000" algn="bl" rotWithShape="0"/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2"/>
          </a:lnRef>
          <a:fillRef idx="1002">
            <a:schemeClr val="l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hiller" panose="04020404031007020602" pitchFamily="82" charset="0"/>
                <a:ea typeface="+mn-ea"/>
                <a:cs typeface="+mn-cs"/>
              </a:rPr>
              <a:t>LIVELLI SUCCESSIVI DI COMPETENZA</a:t>
            </a:r>
          </a:p>
        </p:txBody>
      </p:sp>
      <p:sp>
        <p:nvSpPr>
          <p:cNvPr id="14" name="Rettangolo 13"/>
          <p:cNvSpPr/>
          <p:nvPr/>
        </p:nvSpPr>
        <p:spPr>
          <a:xfrm>
            <a:off x="5580112" y="0"/>
            <a:ext cx="35221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Aft>
                <a:spcPts val="0"/>
              </a:spcAft>
            </a:pPr>
            <a:r>
              <a:rPr lang="it-IT" sz="1600" dirty="0">
                <a:solidFill>
                  <a:schemeClr val="tx2">
                    <a:lumMod val="40000"/>
                    <a:lumOff val="60000"/>
                  </a:schemeClr>
                </a:solidFill>
                <a:latin typeface="Arial Narrow" pitchFamily="34" charset="0"/>
              </a:rPr>
              <a:t>Gli aspetti clinici respiratori</a:t>
            </a:r>
          </a:p>
          <a:p>
            <a:pPr algn="ctr" fontAlgn="auto">
              <a:spcAft>
                <a:spcPts val="0"/>
              </a:spcAft>
            </a:pPr>
            <a:r>
              <a:rPr lang="it-IT" sz="1600" dirty="0">
                <a:solidFill>
                  <a:schemeClr val="tx2">
                    <a:lumMod val="40000"/>
                    <a:lumOff val="60000"/>
                  </a:schemeClr>
                </a:solidFill>
                <a:latin typeface="Arial Narrow" pitchFamily="34" charset="0"/>
              </a:rPr>
              <a:t>nel percorso assistenziale </a:t>
            </a:r>
            <a:r>
              <a:rPr lang="it-IT" sz="160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Arial Narrow" pitchFamily="34" charset="0"/>
              </a:rPr>
              <a:t>multidisciplinare</a:t>
            </a:r>
          </a:p>
          <a:p>
            <a:pPr algn="ctr" fontAlgn="auto">
              <a:spcAft>
                <a:spcPts val="0"/>
              </a:spcAft>
            </a:pPr>
            <a:r>
              <a:rPr lang="it-IT" sz="160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Arial Narrow" pitchFamily="34" charset="0"/>
              </a:rPr>
              <a:t>in </a:t>
            </a:r>
            <a:r>
              <a:rPr lang="it-IT" sz="1600" dirty="0">
                <a:solidFill>
                  <a:schemeClr val="tx2">
                    <a:lumMod val="40000"/>
                    <a:lumOff val="60000"/>
                  </a:schemeClr>
                </a:solidFill>
                <a:latin typeface="Arial Narrow" pitchFamily="34" charset="0"/>
              </a:rPr>
              <a:t>età pediatrica e di </a:t>
            </a:r>
            <a:r>
              <a:rPr lang="it-IT" sz="160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Arial Narrow" pitchFamily="34" charset="0"/>
              </a:rPr>
              <a:t>transizione</a:t>
            </a:r>
            <a:endParaRPr lang="it-IT" sz="1600" dirty="0">
              <a:solidFill>
                <a:schemeClr val="tx2">
                  <a:lumMod val="40000"/>
                  <a:lumOff val="60000"/>
                </a:schemeClr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5567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8152"/>
    </mc:Choice>
    <mc:Fallback xmlns="">
      <p:transition spd="slow" advTm="68152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xmlns="" id="{B048C327-E976-44D7-88CC-47443CD201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532F52-1130-4F8F-8A03-015465B9BCF5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xmlns="" id="{705B5BF2-98B9-417D-8706-A85C1AA61F57}"/>
              </a:ext>
            </a:extLst>
          </p:cNvPr>
          <p:cNvSpPr/>
          <p:nvPr/>
        </p:nvSpPr>
        <p:spPr>
          <a:xfrm>
            <a:off x="82815" y="1772816"/>
            <a:ext cx="1703103" cy="1323439"/>
          </a:xfrm>
          <a:prstGeom prst="rect">
            <a:avLst/>
          </a:prstGeom>
          <a:gradFill rotWithShape="1">
            <a:gsLst>
              <a:gs pos="0">
                <a:sysClr val="window" lastClr="FFFFFF">
                  <a:tint val="80000"/>
                  <a:satMod val="300000"/>
                </a:sysClr>
              </a:gs>
              <a:gs pos="100000">
                <a:sysClr val="window" lastClr="FFFFFF">
                  <a:shade val="30000"/>
                  <a:satMod val="200000"/>
                </a:sys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i="0" u="none" strike="noStrike" kern="0" normalizeH="0" baseline="0" noProof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Arial" charset="0"/>
              </a:rPr>
              <a:t>Filtro territoriale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xmlns="" id="{FC675C08-BE8F-473E-886C-7C8C3A951351}"/>
              </a:ext>
            </a:extLst>
          </p:cNvPr>
          <p:cNvSpPr/>
          <p:nvPr/>
        </p:nvSpPr>
        <p:spPr>
          <a:xfrm>
            <a:off x="285720" y="4607257"/>
            <a:ext cx="1353793" cy="1323439"/>
          </a:xfrm>
          <a:prstGeom prst="rect">
            <a:avLst/>
          </a:prstGeom>
          <a:gradFill rotWithShape="1">
            <a:gsLst>
              <a:gs pos="0">
                <a:sysClr val="window" lastClr="FFFFFF">
                  <a:tint val="80000"/>
                  <a:satMod val="300000"/>
                </a:sysClr>
              </a:gs>
              <a:gs pos="100000">
                <a:sysClr val="window" lastClr="FFFFFF">
                  <a:shade val="30000"/>
                  <a:satMod val="200000"/>
                </a:sys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i="0" u="none" strike="noStrike" kern="0" normalizeH="0" baseline="0" noProof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Arial" charset="0"/>
              </a:rPr>
              <a:t>Terzo livello assistenziale</a:t>
            </a: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xmlns="" id="{B8481FBE-7DC4-48E0-862A-D12CCF19AD1B}"/>
              </a:ext>
            </a:extLst>
          </p:cNvPr>
          <p:cNvSpPr/>
          <p:nvPr/>
        </p:nvSpPr>
        <p:spPr>
          <a:xfrm>
            <a:off x="2071670" y="2000240"/>
            <a:ext cx="1353793" cy="4524315"/>
          </a:xfrm>
          <a:prstGeom prst="rect">
            <a:avLst/>
          </a:prstGeom>
          <a:gradFill rotWithShape="1">
            <a:gsLst>
              <a:gs pos="0">
                <a:srgbClr val="EEECE1">
                  <a:tint val="80000"/>
                  <a:satMod val="300000"/>
                </a:srgbClr>
              </a:gs>
              <a:gs pos="100000">
                <a:srgbClr val="EEECE1">
                  <a:shade val="30000"/>
                  <a:satMod val="20000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n-ea"/>
                <a:cs typeface="Arial" charset="0"/>
              </a:rPr>
              <a:t>RETE Integrata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</p:txBody>
      </p:sp>
      <p:sp>
        <p:nvSpPr>
          <p:cNvPr id="6" name="Freccia circolare a sinistra 5">
            <a:extLst>
              <a:ext uri="{FF2B5EF4-FFF2-40B4-BE49-F238E27FC236}">
                <a16:creationId xmlns:a16="http://schemas.microsoft.com/office/drawing/2014/main" xmlns="" id="{B130D234-5720-4CA5-A657-E6FB98AC05D3}"/>
              </a:ext>
            </a:extLst>
          </p:cNvPr>
          <p:cNvSpPr/>
          <p:nvPr/>
        </p:nvSpPr>
        <p:spPr>
          <a:xfrm rot="10800000">
            <a:off x="911522" y="3571876"/>
            <a:ext cx="731520" cy="1501904"/>
          </a:xfrm>
          <a:prstGeom prst="curvedLeftArrow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</p:txBody>
      </p:sp>
      <p:sp>
        <p:nvSpPr>
          <p:cNvPr id="7" name="Freccia circolare a sinistra 6">
            <a:extLst>
              <a:ext uri="{FF2B5EF4-FFF2-40B4-BE49-F238E27FC236}">
                <a16:creationId xmlns:a16="http://schemas.microsoft.com/office/drawing/2014/main" xmlns="" id="{55269C1F-8F15-4C10-BC2A-F9AA9FEF5D20}"/>
              </a:ext>
            </a:extLst>
          </p:cNvPr>
          <p:cNvSpPr/>
          <p:nvPr/>
        </p:nvSpPr>
        <p:spPr>
          <a:xfrm>
            <a:off x="1785918" y="3143248"/>
            <a:ext cx="731520" cy="1216152"/>
          </a:xfrm>
          <a:prstGeom prst="curvedLeftArrow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 rotWithShape="1">
          <a:blip r:embed="rId2"/>
          <a:srcRect l="9122" t="540" r="14213" b="3244"/>
          <a:stretch/>
        </p:blipFill>
        <p:spPr>
          <a:xfrm>
            <a:off x="3437797" y="1987060"/>
            <a:ext cx="5684819" cy="3991708"/>
          </a:xfrm>
          <a:prstGeom prst="rect">
            <a:avLst/>
          </a:prstGeom>
        </p:spPr>
      </p:pic>
      <p:pic>
        <p:nvPicPr>
          <p:cNvPr id="15" name="Picture 2">
            <a:extLst>
              <a:ext uri="{FF2B5EF4-FFF2-40B4-BE49-F238E27FC236}">
                <a16:creationId xmlns:a16="http://schemas.microsoft.com/office/drawing/2014/main" xmlns="" id="{1A0B6B8E-AA77-4E67-9AEA-F544AD17304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76"/>
          <a:stretch/>
        </p:blipFill>
        <p:spPr bwMode="auto">
          <a:xfrm>
            <a:off x="1946378" y="17449"/>
            <a:ext cx="7179375" cy="6831760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/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</p:pic>
      <p:sp>
        <p:nvSpPr>
          <p:cNvPr id="11" name="Titolo 1">
            <a:extLst>
              <a:ext uri="{FF2B5EF4-FFF2-40B4-BE49-F238E27FC236}">
                <a16:creationId xmlns:a16="http://schemas.microsoft.com/office/drawing/2014/main" xmlns="" id="{942477AA-BEFD-4AAA-B289-7D00EBCB9D35}"/>
              </a:ext>
            </a:extLst>
          </p:cNvPr>
          <p:cNvSpPr txBox="1">
            <a:spLocks/>
          </p:cNvSpPr>
          <p:nvPr/>
        </p:nvSpPr>
        <p:spPr>
          <a:xfrm>
            <a:off x="6364040" y="14068"/>
            <a:ext cx="2778042" cy="837028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800" dirty="0">
                <a:solidFill>
                  <a:srgbClr val="FF0000"/>
                </a:solidFill>
                <a:latin typeface="Chiller" pitchFamily="82" charset="0"/>
              </a:rPr>
              <a:t>CASISTICA AZIENDALE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800" dirty="0">
                <a:solidFill>
                  <a:srgbClr val="FF0000"/>
                </a:solidFill>
                <a:latin typeface="Chiller" pitchFamily="82" charset="0"/>
              </a:rPr>
              <a:t>AORN SANTOBONO-PAUSILIPON </a:t>
            </a:r>
            <a:r>
              <a:rPr lang="it-IT" sz="1800" dirty="0" smtClean="0">
                <a:solidFill>
                  <a:srgbClr val="FF0000"/>
                </a:solidFill>
                <a:latin typeface="Chiller" pitchFamily="82" charset="0"/>
              </a:rPr>
              <a:t>2015-2022</a:t>
            </a:r>
            <a:endParaRPr kumimoji="0" lang="it-IT" sz="1800" b="0" i="0" u="none" strike="noStrike" kern="1200" cap="all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hiller" pitchFamily="82" charset="0"/>
              <a:ea typeface="+mj-ea"/>
              <a:cs typeface="+mj-cs"/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42202" y="46130"/>
            <a:ext cx="63023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/>
                <a:ea typeface="Verdana" pitchFamily="34" charset="0"/>
                <a:cs typeface="Times New Roman" pitchFamily="18" charset="0"/>
              </a:rPr>
              <a:t>   Il </a:t>
            </a:r>
            <a:r>
              <a:rPr kumimoji="0" lang="it-IT" b="1" i="0" u="none" strike="noStrike" kern="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/>
                <a:ea typeface="Verdana" pitchFamily="34" charset="0"/>
                <a:cs typeface="Times New Roman" pitchFamily="18" charset="0"/>
              </a:rPr>
              <a:t>gold</a:t>
            </a:r>
            <a:r>
              <a:rPr kumimoji="0" lang="it-IT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/>
                <a:ea typeface="Verdana" pitchFamily="34" charset="0"/>
                <a:cs typeface="Times New Roman" pitchFamily="18" charset="0"/>
              </a:rPr>
              <a:t> standard diagnostico per </a:t>
            </a:r>
            <a:r>
              <a:rPr lang="it-IT" b="1" kern="0" dirty="0">
                <a:solidFill>
                  <a:schemeClr val="bg1">
                    <a:lumMod val="50000"/>
                  </a:schemeClr>
                </a:solidFill>
                <a:latin typeface="Calibri"/>
                <a:ea typeface="Verdana" pitchFamily="34" charset="0"/>
                <a:cs typeface="Times New Roman" pitchFamily="18" charset="0"/>
              </a:rPr>
              <a:t>tutti </a:t>
            </a:r>
            <a:r>
              <a:rPr kumimoji="0" lang="it-IT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/>
                <a:ea typeface="Verdana" pitchFamily="34" charset="0"/>
                <a:cs typeface="Times New Roman" pitchFamily="18" charset="0"/>
              </a:rPr>
              <a:t>i Disturbi Sonno Correlati è la POLISONNOGRAFIA </a:t>
            </a:r>
            <a:r>
              <a:rPr kumimoji="0" lang="it-IT" i="1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/>
                <a:ea typeface="Verdana" pitchFamily="34" charset="0"/>
                <a:cs typeface="Times New Roman" pitchFamily="18" charset="0"/>
              </a:rPr>
              <a:t>(indagine di altissima specializzazione e molto impegnativa in termini di risorse umane)</a:t>
            </a:r>
            <a:endParaRPr kumimoji="0" lang="it-IT" i="1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106839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68152">
        <p:fade/>
      </p:transition>
    </mc:Choice>
    <mc:Fallback xmlns="">
      <p:transition spd="med" advTm="6815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6198577" y="29324"/>
            <a:ext cx="2927836" cy="12346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381635" algn="just">
              <a:lnSpc>
                <a:spcPct val="107000"/>
              </a:lnSpc>
              <a:spcAft>
                <a:spcPts val="0"/>
              </a:spcAft>
            </a:pPr>
            <a:r>
              <a:rPr lang="it-IT" sz="1400" b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Realizzare un percorso di salute necessario per una gestione corretta e tempestiva dei DRS in età pediatrica e di transizione sui territori regionali</a:t>
            </a:r>
          </a:p>
        </p:txBody>
      </p:sp>
      <p:sp>
        <p:nvSpPr>
          <p:cNvPr id="3" name="Rettangolo 2"/>
          <p:cNvSpPr/>
          <p:nvPr/>
        </p:nvSpPr>
        <p:spPr>
          <a:xfrm>
            <a:off x="7042638" y="1689783"/>
            <a:ext cx="2101362" cy="1004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it-IT" sz="140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Contenere il fenomeno della migrazione passiva verso i servizi sanitari delle altre regioni</a:t>
            </a:r>
          </a:p>
        </p:txBody>
      </p:sp>
      <p:sp>
        <p:nvSpPr>
          <p:cNvPr id="5" name="Rettangolo 4"/>
          <p:cNvSpPr/>
          <p:nvPr/>
        </p:nvSpPr>
        <p:spPr>
          <a:xfrm>
            <a:off x="7042638" y="4176542"/>
            <a:ext cx="2136534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it-IT" sz="1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Intercettare il fenomeno dell’epidemia sommersa</a:t>
            </a:r>
          </a:p>
        </p:txBody>
      </p:sp>
      <p:sp>
        <p:nvSpPr>
          <p:cNvPr id="6" name="Rettangolo 5"/>
          <p:cNvSpPr/>
          <p:nvPr/>
        </p:nvSpPr>
        <p:spPr>
          <a:xfrm>
            <a:off x="7042638" y="4978225"/>
            <a:ext cx="2083775" cy="783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it-IT" sz="1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Modificare la storia naturale della malattia in età evolutiva</a:t>
            </a:r>
          </a:p>
        </p:txBody>
      </p:sp>
      <p:sp>
        <p:nvSpPr>
          <p:cNvPr id="7" name="Rettangolo 6"/>
          <p:cNvSpPr/>
          <p:nvPr/>
        </p:nvSpPr>
        <p:spPr>
          <a:xfrm>
            <a:off x="7104185" y="2892654"/>
            <a:ext cx="20222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40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Contenere i costi diretti e indiretti </a:t>
            </a:r>
            <a:endParaRPr lang="it-IT" sz="1400" b="1" dirty="0">
              <a:solidFill>
                <a:srgbClr val="0070C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/>
          <a:srcRect l="25195" t="22917" r="29101" b="22916"/>
          <a:stretch>
            <a:fillRect/>
          </a:stretch>
        </p:blipFill>
        <p:spPr bwMode="auto">
          <a:xfrm>
            <a:off x="21064" y="476672"/>
            <a:ext cx="5535650" cy="306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Ovale 10"/>
          <p:cNvSpPr/>
          <p:nvPr/>
        </p:nvSpPr>
        <p:spPr>
          <a:xfrm>
            <a:off x="251520" y="3323553"/>
            <a:ext cx="1221585" cy="321471"/>
          </a:xfrm>
          <a:prstGeom prst="ellipse">
            <a:avLst/>
          </a:prstGeom>
          <a:noFill/>
          <a:ln w="76200">
            <a:solidFill>
              <a:srgbClr val="66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</p:spTree>
    <p:extLst>
      <p:ext uri="{BB962C8B-B14F-4D97-AF65-F5344CB8AC3E}">
        <p14:creationId xmlns:p14="http://schemas.microsoft.com/office/powerpoint/2010/main" val="719179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1">
            <a:extLst>
              <a:ext uri="{FF2B5EF4-FFF2-40B4-BE49-F238E27FC236}">
                <a16:creationId xmlns:a16="http://schemas.microsoft.com/office/drawing/2014/main" xmlns="" id="{C7F35E94-BFCC-4194-B725-4033A9FB48ED}"/>
              </a:ext>
            </a:extLst>
          </p:cNvPr>
          <p:cNvSpPr txBox="1">
            <a:spLocks/>
          </p:cNvSpPr>
          <p:nvPr/>
        </p:nvSpPr>
        <p:spPr>
          <a:xfrm>
            <a:off x="179512" y="1844824"/>
            <a:ext cx="4116660" cy="1052696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it-IT" sz="1800" dirty="0">
                <a:solidFill>
                  <a:srgbClr val="0070C0"/>
                </a:solidFill>
                <a:latin typeface="Chiller" pitchFamily="82" charset="0"/>
              </a:rPr>
              <a:t>La medicina di transizione</a:t>
            </a:r>
          </a:p>
          <a:p>
            <a:endParaRPr lang="it-IT" sz="1800" dirty="0">
              <a:solidFill>
                <a:srgbClr val="0070C0"/>
              </a:solidFill>
              <a:latin typeface="Chiller" pitchFamily="82" charset="0"/>
            </a:endParaRPr>
          </a:p>
          <a:p>
            <a:r>
              <a:rPr lang="it-IT" sz="1800" dirty="0">
                <a:solidFill>
                  <a:srgbClr val="0070C0"/>
                </a:solidFill>
                <a:latin typeface="Chiller" pitchFamily="82" charset="0"/>
              </a:rPr>
              <a:t>come esigenza di continuità assistenziale</a:t>
            </a:r>
          </a:p>
        </p:txBody>
      </p:sp>
      <p:sp>
        <p:nvSpPr>
          <p:cNvPr id="7" name="Ovale 6">
            <a:extLst>
              <a:ext uri="{FF2B5EF4-FFF2-40B4-BE49-F238E27FC236}">
                <a16:creationId xmlns:a16="http://schemas.microsoft.com/office/drawing/2014/main" xmlns="" id="{D4B09E36-6DE2-4028-9E7E-4662818C3547}"/>
              </a:ext>
            </a:extLst>
          </p:cNvPr>
          <p:cNvSpPr/>
          <p:nvPr/>
        </p:nvSpPr>
        <p:spPr>
          <a:xfrm>
            <a:off x="1835696" y="2204864"/>
            <a:ext cx="2460476" cy="527137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Ovale 7">
            <a:extLst>
              <a:ext uri="{FF2B5EF4-FFF2-40B4-BE49-F238E27FC236}">
                <a16:creationId xmlns:a16="http://schemas.microsoft.com/office/drawing/2014/main" xmlns="" id="{09C10499-ADD2-4510-A020-C976D9DFB958}"/>
              </a:ext>
            </a:extLst>
          </p:cNvPr>
          <p:cNvSpPr/>
          <p:nvPr/>
        </p:nvSpPr>
        <p:spPr>
          <a:xfrm>
            <a:off x="1045576" y="5517988"/>
            <a:ext cx="2460476" cy="527137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600" dirty="0">
                <a:solidFill>
                  <a:srgbClr val="0070C0"/>
                </a:solidFill>
                <a:latin typeface="Chiller" panose="04020404031007020602" pitchFamily="82" charset="0"/>
              </a:rPr>
              <a:t>UMANIZZAZIONE DELLE CURE</a:t>
            </a:r>
          </a:p>
        </p:txBody>
      </p:sp>
      <p:sp>
        <p:nvSpPr>
          <p:cNvPr id="10" name="Sottotitolo 2">
            <a:extLst>
              <a:ext uri="{FF2B5EF4-FFF2-40B4-BE49-F238E27FC236}">
                <a16:creationId xmlns:a16="http://schemas.microsoft.com/office/drawing/2014/main" xmlns="" id="{BF72F5D3-AAF8-4EA7-BB87-FA96915C7C61}"/>
              </a:ext>
            </a:extLst>
          </p:cNvPr>
          <p:cNvSpPr txBox="1">
            <a:spLocks/>
          </p:cNvSpPr>
          <p:nvPr/>
        </p:nvSpPr>
        <p:spPr>
          <a:xfrm rot="19361646">
            <a:off x="-627378" y="4093882"/>
            <a:ext cx="5361256" cy="218354"/>
          </a:xfrm>
          <a:prstGeom prst="rect">
            <a:avLst/>
          </a:prstGeom>
          <a:noFill/>
          <a:ln w="76200" cap="flat" cmpd="sng" algn="ctr">
            <a:noFill/>
            <a:prstDash val="soli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/>
          </a:lnRef>
          <a:fillRef idx="1002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marL="347472" marR="0" lvl="0" indent="-347472" algn="ctr" defTabSz="914400" rtl="0" eaLnBrk="1" fontAlgn="auto" latinLnBrk="0" hangingPunct="1">
              <a:lnSpc>
                <a:spcPct val="120000"/>
              </a:lnSpc>
              <a:spcBef>
                <a:spcPts val="72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it-IT" sz="2800" u="none" strike="noStrike" kern="1200" cap="all" spc="0" normalizeH="0" baseline="0" noProof="0" dirty="0">
                <a:ln>
                  <a:noFill/>
                </a:ln>
                <a:solidFill>
                  <a:srgbClr val="00B050"/>
                </a:solidFill>
                <a:uLnTx/>
                <a:uFillTx/>
                <a:latin typeface="Chiller" pitchFamily="82" charset="0"/>
              </a:rPr>
              <a:t>Verso una cultura di transizione</a:t>
            </a:r>
          </a:p>
        </p:txBody>
      </p:sp>
      <p:sp>
        <p:nvSpPr>
          <p:cNvPr id="11" name="Titolo 1"/>
          <p:cNvSpPr>
            <a:spLocks noGrp="1"/>
          </p:cNvSpPr>
          <p:nvPr>
            <p:ph type="ctrTitle"/>
          </p:nvPr>
        </p:nvSpPr>
        <p:spPr>
          <a:xfrm>
            <a:off x="4474" y="20222"/>
            <a:ext cx="4360166" cy="1190850"/>
          </a:xfrm>
        </p:spPr>
        <p:txBody>
          <a:bodyPr>
            <a:noAutofit/>
          </a:bodyPr>
          <a:lstStyle/>
          <a:p>
            <a:r>
              <a:rPr lang="it-IT" sz="2800" dirty="0">
                <a:solidFill>
                  <a:schemeClr val="bg1">
                    <a:lumMod val="50000"/>
                  </a:schemeClr>
                </a:solidFill>
                <a:latin typeface="Chiller" pitchFamily="82" charset="0"/>
              </a:rPr>
              <a:t>La Medicina del SONNO come Modello di prevenzione per il futuro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xmlns="" id="{2FC2B112-DF40-1092-E3A2-EA3DB7B856D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037" t="18501" r="35038" b="24082"/>
          <a:stretch/>
        </p:blipFill>
        <p:spPr>
          <a:xfrm>
            <a:off x="5161866" y="1237962"/>
            <a:ext cx="3883654" cy="55886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xmlns="" id="{7ACDC97D-2568-34D4-351A-5591B9227E4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914" t="8214" r="31912" b="4728"/>
          <a:stretch/>
        </p:blipFill>
        <p:spPr>
          <a:xfrm>
            <a:off x="4378241" y="1308302"/>
            <a:ext cx="4726747" cy="5451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681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2458"/>
    </mc:Choice>
    <mc:Fallback xmlns="">
      <p:transition spd="slow" advTm="1624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xmlns="" id="{745D9D0C-7DFC-455A-9B7C-311AD93EDD3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154" t="13674" r="26308" b="5602"/>
          <a:stretch/>
        </p:blipFill>
        <p:spPr>
          <a:xfrm>
            <a:off x="28134" y="791981"/>
            <a:ext cx="5261324" cy="5243550"/>
          </a:xfrm>
          <a:prstGeom prst="rect">
            <a:avLst/>
          </a:prstGeom>
        </p:spPr>
      </p:pic>
      <p:sp>
        <p:nvSpPr>
          <p:cNvPr id="6" name="Triangolo isoscele 5">
            <a:extLst>
              <a:ext uri="{FF2B5EF4-FFF2-40B4-BE49-F238E27FC236}">
                <a16:creationId xmlns:a16="http://schemas.microsoft.com/office/drawing/2014/main" xmlns="" id="{65A43BD3-9C03-4141-B99B-22075BD596BA}"/>
              </a:ext>
            </a:extLst>
          </p:cNvPr>
          <p:cNvSpPr/>
          <p:nvPr/>
        </p:nvSpPr>
        <p:spPr>
          <a:xfrm>
            <a:off x="5289457" y="829988"/>
            <a:ext cx="3558932" cy="4719320"/>
          </a:xfrm>
          <a:prstGeom prst="triangle">
            <a:avLst/>
          </a:prstGeom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000" dirty="0"/>
              <a:t>Rete Integrata Ospedale Territorio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xmlns="" id="{C315FCE3-58FD-439C-A9B7-BF9A83D6C094}"/>
              </a:ext>
            </a:extLst>
          </p:cNvPr>
          <p:cNvSpPr txBox="1"/>
          <p:nvPr/>
        </p:nvSpPr>
        <p:spPr>
          <a:xfrm rot="17421073">
            <a:off x="5385579" y="1896804"/>
            <a:ext cx="2081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i="1" dirty="0">
                <a:solidFill>
                  <a:srgbClr val="0070C0"/>
                </a:solidFill>
              </a:rPr>
              <a:t>La Medicina di filtro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xmlns="" id="{5CB9B07C-796E-46CB-8544-AE82A8172573}"/>
              </a:ext>
            </a:extLst>
          </p:cNvPr>
          <p:cNvSpPr txBox="1"/>
          <p:nvPr/>
        </p:nvSpPr>
        <p:spPr>
          <a:xfrm rot="4165811">
            <a:off x="6068229" y="2866360"/>
            <a:ext cx="40647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i="1" dirty="0">
                <a:solidFill>
                  <a:srgbClr val="0070C0"/>
                </a:solidFill>
              </a:rPr>
              <a:t>Le Medicine </a:t>
            </a:r>
            <a:r>
              <a:rPr lang="it-IT" i="1" dirty="0" smtClean="0">
                <a:solidFill>
                  <a:srgbClr val="0070C0"/>
                </a:solidFill>
              </a:rPr>
              <a:t>e le Chirurgie di </a:t>
            </a:r>
            <a:r>
              <a:rPr lang="it-IT" i="1" dirty="0">
                <a:solidFill>
                  <a:srgbClr val="0070C0"/>
                </a:solidFill>
              </a:rPr>
              <a:t>competenza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xmlns="" id="{CCFB8AB6-C17A-4822-A2D1-86A31630AAF8}"/>
              </a:ext>
            </a:extLst>
          </p:cNvPr>
          <p:cNvSpPr txBox="1"/>
          <p:nvPr/>
        </p:nvSpPr>
        <p:spPr>
          <a:xfrm>
            <a:off x="5317592" y="5556744"/>
            <a:ext cx="3530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i="1" dirty="0">
                <a:solidFill>
                  <a:srgbClr val="0070C0"/>
                </a:solidFill>
              </a:rPr>
              <a:t>Il Centro regionale di riferimento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43973" y="6251332"/>
            <a:ext cx="8379058" cy="646331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r>
              <a:rPr lang="it-IT" cap="all" dirty="0">
                <a:solidFill>
                  <a:srgbClr val="FF0000"/>
                </a:solidFill>
                <a:latin typeface="Chiller" pitchFamily="82" charset="0"/>
              </a:rPr>
              <a:t>INFORMATIVA SUI DISTURBI DEL SONNO IN Età EVOLUTIVA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03929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>
            <a:extLst>
              <a:ext uri="{FF2B5EF4-FFF2-40B4-BE49-F238E27FC236}">
                <a16:creationId xmlns="" xmlns:a16="http://schemas.microsoft.com/office/drawing/2014/main" id="{1A0B6B8E-AA77-4E67-9AEA-F544AD17304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76"/>
          <a:stretch/>
        </p:blipFill>
        <p:spPr bwMode="auto">
          <a:xfrm>
            <a:off x="1503651" y="12111"/>
            <a:ext cx="7631723" cy="6805202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/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</p:pic>
      <p:graphicFrame>
        <p:nvGraphicFramePr>
          <p:cNvPr id="10" name="Tabel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6898590"/>
              </p:ext>
            </p:extLst>
          </p:nvPr>
        </p:nvGraphicFramePr>
        <p:xfrm>
          <a:off x="-1" y="8790"/>
          <a:ext cx="2489983" cy="6910392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2489983">
                  <a:extLst>
                    <a:ext uri="{9D8B030D-6E8A-4147-A177-3AD203B41FA5}">
                      <a16:colId xmlns="" xmlns:a16="http://schemas.microsoft.com/office/drawing/2014/main" val="786303409"/>
                    </a:ext>
                  </a:extLst>
                </a:gridCol>
              </a:tblGrid>
              <a:tr h="668211">
                <a:tc>
                  <a:txBody>
                    <a:bodyPr/>
                    <a:lstStyle/>
                    <a:p>
                      <a:r>
                        <a:rPr lang="it-IT" sz="1800" dirty="0">
                          <a:solidFill>
                            <a:srgbClr val="92D050"/>
                          </a:solidFill>
                        </a:rPr>
                        <a:t>TAKE HOME MESSAGE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428305705"/>
                  </a:ext>
                </a:extLst>
              </a:tr>
              <a:tr h="2041938">
                <a:tc>
                  <a:txBody>
                    <a:bodyPr/>
                    <a:lstStyle/>
                    <a:p>
                      <a:pPr algn="just"/>
                      <a:endParaRPr lang="it-IT" sz="1200" dirty="0">
                        <a:solidFill>
                          <a:srgbClr val="002060"/>
                        </a:solidFill>
                      </a:endParaRPr>
                    </a:p>
                    <a:p>
                      <a:pPr algn="just"/>
                      <a:r>
                        <a:rPr lang="it-IT" sz="1200" b="1" dirty="0">
                          <a:solidFill>
                            <a:srgbClr val="FF0000"/>
                          </a:solidFill>
                        </a:rPr>
                        <a:t>RICONOSCERE I FATTORI DI RISCHIO</a:t>
                      </a:r>
                    </a:p>
                    <a:p>
                      <a:pPr algn="just"/>
                      <a:endParaRPr lang="it-IT" sz="1200" dirty="0">
                        <a:solidFill>
                          <a:srgbClr val="002060"/>
                        </a:solidFill>
                      </a:endParaRPr>
                    </a:p>
                    <a:p>
                      <a:pPr marL="171450" indent="-171450" algn="just">
                        <a:buFontTx/>
                        <a:buChar char="-"/>
                      </a:pPr>
                      <a:r>
                        <a:rPr lang="it-IT" sz="1200" dirty="0">
                          <a:solidFill>
                            <a:srgbClr val="002060"/>
                          </a:solidFill>
                        </a:rPr>
                        <a:t>Ipertrofia</a:t>
                      </a:r>
                      <a:r>
                        <a:rPr lang="it-IT" sz="1200" baseline="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it-IT" sz="1200" baseline="0" dirty="0" smtClean="0">
                          <a:solidFill>
                            <a:srgbClr val="002060"/>
                          </a:solidFill>
                        </a:rPr>
                        <a:t>del tessuto linfatico</a:t>
                      </a:r>
                      <a:endParaRPr lang="it-IT" sz="1200" baseline="0" dirty="0">
                        <a:solidFill>
                          <a:srgbClr val="002060"/>
                        </a:solidFill>
                      </a:endParaRPr>
                    </a:p>
                    <a:p>
                      <a:pPr marL="171450" indent="-171450" algn="just">
                        <a:buFontTx/>
                        <a:buChar char="-"/>
                      </a:pPr>
                      <a:r>
                        <a:rPr lang="it-IT" sz="1200" baseline="0" dirty="0" smtClean="0">
                          <a:solidFill>
                            <a:srgbClr val="002060"/>
                          </a:solidFill>
                        </a:rPr>
                        <a:t>Obesità</a:t>
                      </a:r>
                      <a:endParaRPr lang="it-IT" sz="1200" baseline="0" dirty="0">
                        <a:solidFill>
                          <a:srgbClr val="002060"/>
                        </a:solidFill>
                      </a:endParaRPr>
                    </a:p>
                    <a:p>
                      <a:pPr marL="171450" indent="-171450" algn="just">
                        <a:buFontTx/>
                        <a:buChar char="-"/>
                      </a:pPr>
                      <a:r>
                        <a:rPr lang="it-IT" sz="1200" baseline="0" dirty="0">
                          <a:solidFill>
                            <a:srgbClr val="002060"/>
                          </a:solidFill>
                        </a:rPr>
                        <a:t>Malformazioni </a:t>
                      </a:r>
                      <a:r>
                        <a:rPr lang="it-IT" sz="1200" baseline="0" dirty="0" smtClean="0">
                          <a:solidFill>
                            <a:srgbClr val="002060"/>
                          </a:solidFill>
                        </a:rPr>
                        <a:t>maxillo-facciali</a:t>
                      </a:r>
                      <a:endParaRPr lang="it-IT" sz="1200" baseline="0" dirty="0">
                        <a:solidFill>
                          <a:srgbClr val="002060"/>
                        </a:solidFill>
                      </a:endParaRPr>
                    </a:p>
                    <a:p>
                      <a:pPr marL="171450" indent="-171450" algn="just">
                        <a:buFontTx/>
                        <a:buChar char="-"/>
                      </a:pPr>
                      <a:r>
                        <a:rPr lang="it-IT" sz="1200" baseline="0" dirty="0">
                          <a:solidFill>
                            <a:srgbClr val="002060"/>
                          </a:solidFill>
                        </a:rPr>
                        <a:t>Restringimenti delle alte vie aeree</a:t>
                      </a:r>
                    </a:p>
                    <a:p>
                      <a:pPr marL="171450" indent="-171450" algn="just">
                        <a:buFontTx/>
                        <a:buChar char="-"/>
                      </a:pPr>
                      <a:r>
                        <a:rPr lang="it-IT" sz="1200" baseline="0" dirty="0" smtClean="0">
                          <a:solidFill>
                            <a:srgbClr val="002060"/>
                          </a:solidFill>
                        </a:rPr>
                        <a:t>Patologia neuromuscolare</a:t>
                      </a:r>
                      <a:endParaRPr lang="it-IT" sz="1200" baseline="0" dirty="0">
                        <a:solidFill>
                          <a:srgbClr val="002060"/>
                        </a:solidFill>
                      </a:endParaRPr>
                    </a:p>
                    <a:p>
                      <a:pPr marL="0" indent="0" algn="just">
                        <a:buFontTx/>
                        <a:buNone/>
                      </a:pPr>
                      <a:endParaRPr lang="it-IT" sz="1200" dirty="0">
                        <a:solidFill>
                          <a:srgbClr val="002060"/>
                        </a:solidFill>
                      </a:endParaRPr>
                    </a:p>
                    <a:p>
                      <a:pPr marL="0" indent="0" algn="just">
                        <a:buFontTx/>
                        <a:buNone/>
                      </a:pPr>
                      <a:endParaRPr lang="it-IT" sz="1200" dirty="0">
                        <a:solidFill>
                          <a:srgbClr val="002060"/>
                        </a:solidFill>
                      </a:endParaRPr>
                    </a:p>
                    <a:p>
                      <a:pPr marL="0" indent="0" algn="just">
                        <a:buFontTx/>
                        <a:buNone/>
                      </a:pPr>
                      <a:endParaRPr lang="it-IT" sz="12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167668018"/>
                  </a:ext>
                </a:extLst>
              </a:tr>
              <a:tr h="1771596">
                <a:tc>
                  <a:txBody>
                    <a:bodyPr/>
                    <a:lstStyle/>
                    <a:p>
                      <a:pPr algn="just"/>
                      <a:r>
                        <a:rPr lang="it-IT" sz="1100" b="1" baseline="0" dirty="0">
                          <a:solidFill>
                            <a:srgbClr val="FF0000"/>
                          </a:solidFill>
                        </a:rPr>
                        <a:t>CONOSCERE LE CONSEGUENZE</a:t>
                      </a:r>
                    </a:p>
                    <a:p>
                      <a:pPr algn="just"/>
                      <a:endParaRPr lang="it-IT" sz="1100" baseline="0" dirty="0">
                        <a:solidFill>
                          <a:srgbClr val="002060"/>
                        </a:solidFill>
                      </a:endParaRPr>
                    </a:p>
                    <a:p>
                      <a:pPr marL="171450" indent="-171450" algn="just">
                        <a:buFontTx/>
                        <a:buChar char="-"/>
                      </a:pPr>
                      <a:r>
                        <a:rPr lang="it-IT" sz="1100" baseline="0" dirty="0" smtClean="0">
                          <a:solidFill>
                            <a:srgbClr val="002060"/>
                          </a:solidFill>
                        </a:rPr>
                        <a:t>Sulla crescita </a:t>
                      </a:r>
                      <a:r>
                        <a:rPr lang="it-IT" sz="1100" baseline="0" dirty="0" err="1" smtClean="0">
                          <a:solidFill>
                            <a:srgbClr val="002060"/>
                          </a:solidFill>
                        </a:rPr>
                        <a:t>staturo</a:t>
                      </a:r>
                      <a:r>
                        <a:rPr lang="it-IT" sz="1100" baseline="0" dirty="0" smtClean="0">
                          <a:solidFill>
                            <a:srgbClr val="002060"/>
                          </a:solidFill>
                        </a:rPr>
                        <a:t>-ponderale</a:t>
                      </a:r>
                      <a:endParaRPr lang="it-IT" sz="1100" baseline="0" dirty="0">
                        <a:solidFill>
                          <a:srgbClr val="002060"/>
                        </a:solidFill>
                      </a:endParaRPr>
                    </a:p>
                    <a:p>
                      <a:pPr marL="171450" indent="-171450" algn="just">
                        <a:buFontTx/>
                        <a:buChar char="-"/>
                      </a:pPr>
                      <a:r>
                        <a:rPr lang="it-IT" sz="1100" baseline="0" dirty="0" smtClean="0">
                          <a:solidFill>
                            <a:srgbClr val="002060"/>
                          </a:solidFill>
                        </a:rPr>
                        <a:t>Sui caratteri </a:t>
                      </a:r>
                      <a:r>
                        <a:rPr lang="it-IT" sz="1100" baseline="0" dirty="0" err="1" smtClean="0">
                          <a:solidFill>
                            <a:srgbClr val="002060"/>
                          </a:solidFill>
                        </a:rPr>
                        <a:t>anatomo</a:t>
                      </a:r>
                      <a:r>
                        <a:rPr lang="it-IT" sz="1100" baseline="0" dirty="0" smtClean="0">
                          <a:solidFill>
                            <a:srgbClr val="002060"/>
                          </a:solidFill>
                        </a:rPr>
                        <a:t>-funzionali</a:t>
                      </a:r>
                      <a:endParaRPr lang="it-IT" sz="1100" baseline="0" dirty="0">
                        <a:solidFill>
                          <a:srgbClr val="002060"/>
                        </a:solidFill>
                      </a:endParaRPr>
                    </a:p>
                    <a:p>
                      <a:pPr marL="171450" indent="-171450" algn="just">
                        <a:buFontTx/>
                        <a:buChar char="-"/>
                      </a:pPr>
                      <a:r>
                        <a:rPr lang="it-IT" sz="1100" baseline="0" dirty="0" smtClean="0">
                          <a:solidFill>
                            <a:srgbClr val="002060"/>
                          </a:solidFill>
                        </a:rPr>
                        <a:t>Sul cuore e sul circolo </a:t>
                      </a:r>
                      <a:endParaRPr lang="it-IT" sz="1100" baseline="0" dirty="0">
                        <a:solidFill>
                          <a:srgbClr val="002060"/>
                        </a:solidFill>
                      </a:endParaRPr>
                    </a:p>
                    <a:p>
                      <a:pPr marL="171450" indent="-171450" algn="just">
                        <a:buFontTx/>
                        <a:buChar char="-"/>
                      </a:pPr>
                      <a:r>
                        <a:rPr lang="it-IT" sz="1100" baseline="0" dirty="0" smtClean="0">
                          <a:solidFill>
                            <a:srgbClr val="002060"/>
                          </a:solidFill>
                        </a:rPr>
                        <a:t>Sulle attività e sull’attenzione</a:t>
                      </a:r>
                      <a:endParaRPr lang="it-IT" sz="1100" baseline="0" dirty="0">
                        <a:solidFill>
                          <a:srgbClr val="002060"/>
                        </a:solidFill>
                      </a:endParaRPr>
                    </a:p>
                    <a:p>
                      <a:pPr marL="171450" indent="-171450" algn="just">
                        <a:buFontTx/>
                        <a:buChar char="-"/>
                      </a:pPr>
                      <a:r>
                        <a:rPr lang="it-IT" sz="1100" baseline="0" dirty="0" smtClean="0">
                          <a:solidFill>
                            <a:srgbClr val="002060"/>
                          </a:solidFill>
                        </a:rPr>
                        <a:t>Sull’apprendimento e sulla memoria</a:t>
                      </a:r>
                      <a:endParaRPr lang="it-IT" sz="1100" baseline="0" dirty="0">
                        <a:solidFill>
                          <a:srgbClr val="002060"/>
                        </a:solidFill>
                      </a:endParaRPr>
                    </a:p>
                    <a:p>
                      <a:pPr marL="171450" indent="-171450" algn="just">
                        <a:buFontTx/>
                        <a:buChar char="-"/>
                      </a:pPr>
                      <a:r>
                        <a:rPr lang="it-IT" sz="1100" baseline="0" dirty="0" smtClean="0">
                          <a:solidFill>
                            <a:srgbClr val="002060"/>
                          </a:solidFill>
                        </a:rPr>
                        <a:t>Sui tratti comportamentali</a:t>
                      </a:r>
                      <a:endParaRPr lang="it-IT" sz="1100" baseline="0" dirty="0">
                        <a:solidFill>
                          <a:srgbClr val="002060"/>
                        </a:solidFill>
                      </a:endParaRPr>
                    </a:p>
                    <a:p>
                      <a:pPr marL="171450" indent="-171450" algn="just">
                        <a:buFontTx/>
                        <a:buChar char="-"/>
                      </a:pPr>
                      <a:endParaRPr lang="it-IT" sz="1100" baseline="0" dirty="0">
                        <a:solidFill>
                          <a:srgbClr val="002060"/>
                        </a:solidFill>
                      </a:endParaRPr>
                    </a:p>
                    <a:p>
                      <a:pPr marL="171450" indent="-171450" algn="just">
                        <a:buFontTx/>
                        <a:buChar char="-"/>
                      </a:pPr>
                      <a:endParaRPr lang="it-IT" sz="1100" baseline="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563401532"/>
                  </a:ext>
                </a:extLst>
              </a:tr>
              <a:tr h="2367465">
                <a:tc>
                  <a:txBody>
                    <a:bodyPr/>
                    <a:lstStyle/>
                    <a:p>
                      <a:pPr marL="0" indent="0" algn="just">
                        <a:buFontTx/>
                        <a:buNone/>
                      </a:pPr>
                      <a:r>
                        <a:rPr lang="it-IT" sz="1100" b="1" baseline="0" dirty="0">
                          <a:solidFill>
                            <a:srgbClr val="FF0000"/>
                          </a:solidFill>
                        </a:rPr>
                        <a:t>AVERE LA CONSAPEVOLEZZA SOCIOSANITARIA DEL PROBLEMA</a:t>
                      </a:r>
                    </a:p>
                    <a:p>
                      <a:pPr marL="0" indent="0" algn="just">
                        <a:buFontTx/>
                        <a:buNone/>
                      </a:pPr>
                      <a:endParaRPr lang="it-IT" sz="1100" b="1" baseline="0" dirty="0">
                        <a:solidFill>
                          <a:srgbClr val="FF0000"/>
                        </a:solidFill>
                      </a:endParaRPr>
                    </a:p>
                    <a:p>
                      <a:pPr marL="0" indent="0" algn="just">
                        <a:buFontTx/>
                        <a:buNone/>
                      </a:pPr>
                      <a:r>
                        <a:rPr lang="it-IT" sz="1100" b="0" baseline="0" dirty="0">
                          <a:solidFill>
                            <a:srgbClr val="002060"/>
                          </a:solidFill>
                        </a:rPr>
                        <a:t>CRONICITA’ E IMPATTO SOCIALE SU:</a:t>
                      </a:r>
                    </a:p>
                    <a:p>
                      <a:pPr marL="171450" indent="-171450" algn="just">
                        <a:buFontTx/>
                        <a:buChar char="-"/>
                      </a:pPr>
                      <a:r>
                        <a:rPr lang="it-IT" sz="1100" baseline="0" dirty="0">
                          <a:solidFill>
                            <a:srgbClr val="002060"/>
                          </a:solidFill>
                        </a:rPr>
                        <a:t>QUALITA’ DI VITA DEL PAZIENTE</a:t>
                      </a:r>
                    </a:p>
                    <a:p>
                      <a:pPr marL="171450" indent="-171450" algn="just">
                        <a:buFontTx/>
                        <a:buChar char="-"/>
                      </a:pPr>
                      <a:r>
                        <a:rPr lang="it-IT" sz="1100" baseline="0" dirty="0">
                          <a:solidFill>
                            <a:srgbClr val="002060"/>
                          </a:solidFill>
                        </a:rPr>
                        <a:t>QUALITA’ DI VITA ED ECONOMIA DELLA FAMIGLIA</a:t>
                      </a:r>
                    </a:p>
                    <a:p>
                      <a:pPr marL="171450" indent="-171450" algn="just">
                        <a:buFontTx/>
                        <a:buChar char="-"/>
                      </a:pPr>
                      <a:r>
                        <a:rPr lang="it-IT" sz="1100" baseline="0" dirty="0">
                          <a:solidFill>
                            <a:srgbClr val="002060"/>
                          </a:solidFill>
                        </a:rPr>
                        <a:t>ECONOMIA DELLA COMUNITA’ </a:t>
                      </a:r>
                      <a:r>
                        <a:rPr lang="it-IT" sz="1100" baseline="0" dirty="0" smtClean="0">
                          <a:solidFill>
                            <a:srgbClr val="002060"/>
                          </a:solidFill>
                        </a:rPr>
                        <a:t>(aumento della spesa;</a:t>
                      </a:r>
                    </a:p>
                    <a:p>
                      <a:pPr marL="0" indent="0" algn="just">
                        <a:buFontTx/>
                        <a:buNone/>
                      </a:pPr>
                      <a:r>
                        <a:rPr lang="it-IT" sz="1100" baseline="0" dirty="0" smtClean="0">
                          <a:solidFill>
                            <a:srgbClr val="002060"/>
                          </a:solidFill>
                        </a:rPr>
                        <a:t>       mancata produzione;</a:t>
                      </a:r>
                    </a:p>
                    <a:p>
                      <a:pPr marL="0" indent="0" algn="just">
                        <a:buFontTx/>
                        <a:buNone/>
                      </a:pPr>
                      <a:r>
                        <a:rPr lang="it-IT" sz="1100" baseline="0" dirty="0" smtClean="0">
                          <a:solidFill>
                            <a:srgbClr val="002060"/>
                          </a:solidFill>
                        </a:rPr>
                        <a:t>       mancato investimento)</a:t>
                      </a:r>
                      <a:endParaRPr lang="it-IT" sz="11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856801431"/>
                  </a:ext>
                </a:extLst>
              </a:tr>
            </a:tbl>
          </a:graphicData>
        </a:graphic>
      </p:graphicFrame>
      <p:sp>
        <p:nvSpPr>
          <p:cNvPr id="4" name="Rettangolo 3"/>
          <p:cNvSpPr/>
          <p:nvPr/>
        </p:nvSpPr>
        <p:spPr>
          <a:xfrm>
            <a:off x="2613808" y="739091"/>
            <a:ext cx="6271403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it-IT" sz="3600" dirty="0">
                <a:solidFill>
                  <a:srgbClr val="FF33CC"/>
                </a:solidFill>
                <a:latin typeface="Old English Text MT" pitchFamily="66" charset="0"/>
              </a:rPr>
              <a:t>   D</a:t>
            </a:r>
            <a:r>
              <a:rPr lang="it-IT" sz="3600" dirty="0" smtClean="0">
                <a:solidFill>
                  <a:srgbClr val="FF33CC"/>
                </a:solidFill>
                <a:latin typeface="Old English Text MT" pitchFamily="66" charset="0"/>
              </a:rPr>
              <a:t>i natura multifattoriale</a:t>
            </a:r>
            <a:endParaRPr lang="it-IT" sz="3600" dirty="0">
              <a:solidFill>
                <a:srgbClr val="FF33CC"/>
              </a:solidFill>
              <a:latin typeface="Old English Text MT" pitchFamily="66" charset="0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2662696" y="2677073"/>
            <a:ext cx="6481295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it-IT" sz="3600" dirty="0">
                <a:solidFill>
                  <a:srgbClr val="FF33CC"/>
                </a:solidFill>
                <a:latin typeface="Old English Text MT" pitchFamily="66" charset="0"/>
              </a:rPr>
              <a:t>   D</a:t>
            </a:r>
            <a:r>
              <a:rPr lang="it-IT" sz="3600" dirty="0" smtClean="0">
                <a:solidFill>
                  <a:srgbClr val="FF33CC"/>
                </a:solidFill>
                <a:latin typeface="Old English Text MT" pitchFamily="66" charset="0"/>
              </a:rPr>
              <a:t>i interesse multidisciplinare</a:t>
            </a:r>
            <a:endParaRPr lang="it-IT" sz="3600" dirty="0">
              <a:solidFill>
                <a:srgbClr val="FF33CC"/>
              </a:solidFill>
              <a:latin typeface="Old English Text MT" pitchFamily="66" charset="0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2740330" y="4721435"/>
            <a:ext cx="6271403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it-IT" sz="3600" dirty="0">
                <a:solidFill>
                  <a:srgbClr val="FF33CC"/>
                </a:solidFill>
                <a:latin typeface="Old English Text MT" pitchFamily="66" charset="0"/>
              </a:rPr>
              <a:t>   </a:t>
            </a:r>
            <a:r>
              <a:rPr lang="it-IT" sz="3600" dirty="0" smtClean="0">
                <a:solidFill>
                  <a:srgbClr val="FF33CC"/>
                </a:solidFill>
                <a:latin typeface="Old English Text MT" pitchFamily="66" charset="0"/>
              </a:rPr>
              <a:t>Di impatto multidirezionale</a:t>
            </a:r>
            <a:endParaRPr lang="it-IT" sz="3600" dirty="0">
              <a:solidFill>
                <a:srgbClr val="FF33CC"/>
              </a:solidFill>
              <a:latin typeface="Old English Text MT" pitchFamily="66" charset="0"/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2593688" y="3013"/>
            <a:ext cx="6271403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it-IT" sz="3600" dirty="0">
                <a:solidFill>
                  <a:srgbClr val="0070C0"/>
                </a:solidFill>
                <a:latin typeface="Old English Text MT" pitchFamily="66" charset="0"/>
              </a:rPr>
              <a:t>   </a:t>
            </a:r>
            <a:r>
              <a:rPr lang="it-IT" sz="3600" dirty="0" smtClean="0">
                <a:solidFill>
                  <a:srgbClr val="0070C0"/>
                </a:solidFill>
                <a:latin typeface="Old English Text MT" pitchFamily="66" charset="0"/>
              </a:rPr>
              <a:t>Malattia cronica e sociale</a:t>
            </a:r>
            <a:endParaRPr lang="it-IT" sz="3600" dirty="0">
              <a:solidFill>
                <a:srgbClr val="0070C0"/>
              </a:solidFill>
              <a:latin typeface="Old English Text MT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250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="" xmlns:a16="http://schemas.microsoft.com/office/drawing/2014/main" id="{58B92FDA-DC38-2F3F-F8D6-DD15952DCE3D}"/>
              </a:ext>
            </a:extLst>
          </p:cNvPr>
          <p:cNvSpPr txBox="1"/>
          <p:nvPr/>
        </p:nvSpPr>
        <p:spPr>
          <a:xfrm>
            <a:off x="814250" y="1741571"/>
            <a:ext cx="511642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42900"/>
            <a:r>
              <a:rPr lang="it-IT" sz="1350" dirty="0">
                <a:solidFill>
                  <a:srgbClr val="002060"/>
                </a:solidFill>
                <a:highlight>
                  <a:srgbClr val="FFFF00"/>
                </a:highlight>
                <a:latin typeface="Calibri"/>
              </a:rPr>
              <a:t>TEMPO CRITICO DI FUNZIONI BIOLOGICHE ESSENZIALI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="" xmlns:a16="http://schemas.microsoft.com/office/drawing/2014/main" id="{2FE1F97F-EECC-179B-6488-4B2AB939DA64}"/>
              </a:ext>
            </a:extLst>
          </p:cNvPr>
          <p:cNvSpPr txBox="1"/>
          <p:nvPr/>
        </p:nvSpPr>
        <p:spPr>
          <a:xfrm>
            <a:off x="3657818" y="1933506"/>
            <a:ext cx="511642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42900"/>
            <a:r>
              <a:rPr lang="it-IT" sz="1350" dirty="0">
                <a:solidFill>
                  <a:srgbClr val="002060"/>
                </a:solidFill>
                <a:highlight>
                  <a:srgbClr val="FFFF00"/>
                </a:highlight>
                <a:latin typeface="Calibri"/>
              </a:rPr>
              <a:t>LABORATORIO PRIVILEGIATO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="" xmlns:a16="http://schemas.microsoft.com/office/drawing/2014/main" id="{223657F0-1DCC-F9EE-254D-06DD543BB51D}"/>
              </a:ext>
            </a:extLst>
          </p:cNvPr>
          <p:cNvSpPr txBox="1"/>
          <p:nvPr/>
        </p:nvSpPr>
        <p:spPr>
          <a:xfrm>
            <a:off x="1793149" y="2752730"/>
            <a:ext cx="5310383" cy="30008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 defTabSz="342900"/>
            <a:r>
              <a:rPr lang="it-IT" sz="1350" dirty="0">
                <a:solidFill>
                  <a:srgbClr val="002060"/>
                </a:solidFill>
                <a:highlight>
                  <a:srgbClr val="FFFF00"/>
                </a:highlight>
                <a:latin typeface="Calibri"/>
              </a:rPr>
              <a:t>PERCORSO MULTIDISCIPLINARE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="" xmlns:a16="http://schemas.microsoft.com/office/drawing/2014/main" id="{C9FD761A-145F-271F-4913-3B5AA044D5D6}"/>
              </a:ext>
            </a:extLst>
          </p:cNvPr>
          <p:cNvSpPr txBox="1"/>
          <p:nvPr/>
        </p:nvSpPr>
        <p:spPr>
          <a:xfrm>
            <a:off x="1331641" y="3793200"/>
            <a:ext cx="3360568" cy="30008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 defTabSz="342900"/>
            <a:r>
              <a:rPr lang="it-IT" sz="1350" i="1" dirty="0">
                <a:solidFill>
                  <a:srgbClr val="FFFF00"/>
                </a:solidFill>
                <a:latin typeface="Calibri"/>
              </a:rPr>
              <a:t>MODELLO DI PREVENZIONE PER </a:t>
            </a:r>
            <a:r>
              <a:rPr lang="it-IT" sz="1350" i="1" dirty="0" smtClean="0">
                <a:solidFill>
                  <a:srgbClr val="FFFF00"/>
                </a:solidFill>
                <a:latin typeface="Calibri"/>
              </a:rPr>
              <a:t>IL FUTURO</a:t>
            </a:r>
            <a:endParaRPr lang="it-IT" sz="1350" i="1" dirty="0">
              <a:solidFill>
                <a:srgbClr val="FFFF00"/>
              </a:solidFill>
              <a:latin typeface="Calibri"/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="" xmlns:a16="http://schemas.microsoft.com/office/drawing/2014/main" id="{74A2B624-F6BB-762A-ED07-DF523FFE2847}"/>
              </a:ext>
            </a:extLst>
          </p:cNvPr>
          <p:cNvSpPr txBox="1"/>
          <p:nvPr/>
        </p:nvSpPr>
        <p:spPr>
          <a:xfrm>
            <a:off x="4676639" y="4053512"/>
            <a:ext cx="3059028" cy="30008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 defTabSz="342900"/>
            <a:r>
              <a:rPr lang="it-IT" sz="1350" i="1" dirty="0">
                <a:solidFill>
                  <a:srgbClr val="FFFF00"/>
                </a:solidFill>
                <a:latin typeface="Calibri"/>
              </a:rPr>
              <a:t>ESEMPIO DI MEDICINA DI TRANSIZIONE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="" xmlns:a16="http://schemas.microsoft.com/office/drawing/2014/main" id="{7AB6F4FD-B3E0-CEA0-4016-BC9BCC271E4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8446" t="66220" r="33414" b="25904"/>
          <a:stretch/>
        </p:blipFill>
        <p:spPr>
          <a:xfrm>
            <a:off x="5585568" y="6298050"/>
            <a:ext cx="3545058" cy="523220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10" name="Rettangolo 9"/>
          <p:cNvSpPr/>
          <p:nvPr/>
        </p:nvSpPr>
        <p:spPr>
          <a:xfrm>
            <a:off x="5580112" y="0"/>
            <a:ext cx="35221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Aft>
                <a:spcPts val="0"/>
              </a:spcAft>
            </a:pPr>
            <a:r>
              <a:rPr lang="it-IT" sz="1600" dirty="0">
                <a:solidFill>
                  <a:schemeClr val="tx2">
                    <a:lumMod val="40000"/>
                    <a:lumOff val="60000"/>
                  </a:schemeClr>
                </a:solidFill>
                <a:latin typeface="Arial Narrow" pitchFamily="34" charset="0"/>
              </a:rPr>
              <a:t>Gli aspetti clinici respiratori</a:t>
            </a:r>
          </a:p>
          <a:p>
            <a:pPr algn="ctr" fontAlgn="auto">
              <a:spcAft>
                <a:spcPts val="0"/>
              </a:spcAft>
            </a:pPr>
            <a:r>
              <a:rPr lang="it-IT" sz="1600" dirty="0">
                <a:solidFill>
                  <a:schemeClr val="tx2">
                    <a:lumMod val="40000"/>
                    <a:lumOff val="60000"/>
                  </a:schemeClr>
                </a:solidFill>
                <a:latin typeface="Arial Narrow" pitchFamily="34" charset="0"/>
              </a:rPr>
              <a:t>nel percorso assistenziale </a:t>
            </a:r>
            <a:r>
              <a:rPr lang="it-IT" sz="160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Arial Narrow" pitchFamily="34" charset="0"/>
              </a:rPr>
              <a:t>multidisciplinare</a:t>
            </a:r>
          </a:p>
          <a:p>
            <a:pPr algn="ctr" fontAlgn="auto">
              <a:spcAft>
                <a:spcPts val="0"/>
              </a:spcAft>
            </a:pPr>
            <a:r>
              <a:rPr lang="it-IT" sz="160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Arial Narrow" pitchFamily="34" charset="0"/>
              </a:rPr>
              <a:t>in </a:t>
            </a:r>
            <a:r>
              <a:rPr lang="it-IT" sz="1600" dirty="0">
                <a:solidFill>
                  <a:schemeClr val="tx2">
                    <a:lumMod val="40000"/>
                    <a:lumOff val="60000"/>
                  </a:schemeClr>
                </a:solidFill>
                <a:latin typeface="Arial Narrow" pitchFamily="34" charset="0"/>
              </a:rPr>
              <a:t>età pediatrica e di </a:t>
            </a:r>
            <a:r>
              <a:rPr lang="it-IT" sz="160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Arial Narrow" pitchFamily="34" charset="0"/>
              </a:rPr>
              <a:t>transizione</a:t>
            </a:r>
            <a:endParaRPr lang="it-IT" sz="1600" dirty="0">
              <a:solidFill>
                <a:schemeClr val="tx2">
                  <a:lumMod val="40000"/>
                  <a:lumOff val="6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1" name="Rettangolo 10"/>
          <p:cNvSpPr/>
          <p:nvPr/>
        </p:nvSpPr>
        <p:spPr>
          <a:xfrm>
            <a:off x="7102" y="10668"/>
            <a:ext cx="336536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3600" b="1" i="1" dirty="0" smtClean="0">
                <a:solidFill>
                  <a:srgbClr val="FFC000"/>
                </a:solidFill>
                <a:latin typeface="Bradley Hand ITC" pitchFamily="66" charset="0"/>
              </a:rPr>
              <a:t>Sonno e Respiro</a:t>
            </a:r>
            <a:endParaRPr lang="it-IT" sz="3600" b="1" i="1" dirty="0">
              <a:solidFill>
                <a:srgbClr val="FFC000"/>
              </a:solidFill>
              <a:latin typeface="Bradley Hand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959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66FF33"/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="" xmlns:a16="http://schemas.microsoft.com/office/drawing/2014/main" id="{598C1C33-2DA6-2F7C-F8B6-9C558308518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76"/>
          <a:stretch/>
        </p:blipFill>
        <p:spPr bwMode="auto">
          <a:xfrm>
            <a:off x="3375047" y="2250830"/>
            <a:ext cx="5734213" cy="4598375"/>
          </a:xfrm>
          <a:prstGeom prst="rect">
            <a:avLst/>
          </a:prstGeom>
          <a:ln>
            <a:noFill/>
          </a:ln>
          <a:effectLst>
            <a:softEdge rad="635000"/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/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</p:pic>
      <p:sp>
        <p:nvSpPr>
          <p:cNvPr id="9" name="Rettangolo 8">
            <a:extLst>
              <a:ext uri="{FF2B5EF4-FFF2-40B4-BE49-F238E27FC236}">
                <a16:creationId xmlns="" xmlns:a16="http://schemas.microsoft.com/office/drawing/2014/main" id="{DE286939-E60C-30FA-E689-8284CDEF27CF}"/>
              </a:ext>
            </a:extLst>
          </p:cNvPr>
          <p:cNvSpPr/>
          <p:nvPr/>
        </p:nvSpPr>
        <p:spPr>
          <a:xfrm rot="18823296">
            <a:off x="5900193" y="5109766"/>
            <a:ext cx="365542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it-IT" sz="2800" b="1" i="1" dirty="0">
                <a:ln w="10160">
                  <a:solidFill>
                    <a:srgbClr val="4BACC6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Grazie per l’attenzione!</a:t>
            </a:r>
          </a:p>
        </p:txBody>
      </p:sp>
      <p:sp>
        <p:nvSpPr>
          <p:cNvPr id="12" name="Rettangolo 11">
            <a:extLst>
              <a:ext uri="{FF2B5EF4-FFF2-40B4-BE49-F238E27FC236}">
                <a16:creationId xmlns="" xmlns:a16="http://schemas.microsoft.com/office/drawing/2014/main" id="{D98B9BF3-46E2-AACC-368D-C59917B47251}"/>
              </a:ext>
            </a:extLst>
          </p:cNvPr>
          <p:cNvSpPr/>
          <p:nvPr/>
        </p:nvSpPr>
        <p:spPr>
          <a:xfrm>
            <a:off x="3028520" y="238389"/>
            <a:ext cx="205293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it-IT" sz="2400" b="1" i="1" dirty="0" smtClean="0">
                <a:ln w="10160">
                  <a:solidFill>
                    <a:srgbClr val="4BACC6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ighlight>
                  <a:srgbClr val="FFFF00"/>
                </a:highlight>
              </a:rPr>
              <a:t>Napoli</a:t>
            </a:r>
            <a:endParaRPr lang="it-IT" sz="2400" b="1" i="1" dirty="0">
              <a:ln w="10160">
                <a:solidFill>
                  <a:srgbClr val="4BACC6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highlight>
                <a:srgbClr val="FFFF00"/>
              </a:highlight>
            </a:endParaRPr>
          </a:p>
          <a:p>
            <a:pPr algn="ctr" defTabSz="457200"/>
            <a:r>
              <a:rPr lang="it-IT" sz="2400" b="1" i="1" dirty="0" smtClean="0">
                <a:ln w="10160">
                  <a:solidFill>
                    <a:srgbClr val="4BACC6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ighlight>
                  <a:srgbClr val="FFFF00"/>
                </a:highlight>
              </a:rPr>
              <a:t>15 marzo 2024</a:t>
            </a:r>
            <a:endParaRPr lang="it-IT" sz="2400" b="1" i="1" dirty="0">
              <a:ln w="10160">
                <a:solidFill>
                  <a:srgbClr val="4BACC6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highlight>
                <a:srgbClr val="FFFF00"/>
              </a:highlight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70" t="9820" r="9038" b="4615"/>
          <a:stretch/>
        </p:blipFill>
        <p:spPr bwMode="auto">
          <a:xfrm rot="21033632">
            <a:off x="325869" y="203408"/>
            <a:ext cx="2520280" cy="3691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CasellaDiTesto 10"/>
          <p:cNvSpPr txBox="1"/>
          <p:nvPr/>
        </p:nvSpPr>
        <p:spPr>
          <a:xfrm>
            <a:off x="0" y="4207728"/>
            <a:ext cx="449900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>
                <a:solidFill>
                  <a:srgbClr val="FF0000"/>
                </a:solidFill>
              </a:rPr>
              <a:t>Gli aspetti clinici respiratori</a:t>
            </a:r>
          </a:p>
          <a:p>
            <a:pPr algn="ctr"/>
            <a:r>
              <a:rPr lang="it-IT" b="1" dirty="0" smtClean="0">
                <a:solidFill>
                  <a:srgbClr val="FF0000"/>
                </a:solidFill>
              </a:rPr>
              <a:t>nel </a:t>
            </a:r>
            <a:r>
              <a:rPr lang="it-IT" b="1" dirty="0">
                <a:solidFill>
                  <a:srgbClr val="FF0000"/>
                </a:solidFill>
              </a:rPr>
              <a:t>p</a:t>
            </a:r>
            <a:r>
              <a:rPr lang="it-IT" b="1" dirty="0" smtClean="0">
                <a:solidFill>
                  <a:srgbClr val="FF0000"/>
                </a:solidFill>
              </a:rPr>
              <a:t>ercorso assistenziale multidisciplinare</a:t>
            </a:r>
          </a:p>
          <a:p>
            <a:pPr algn="ctr"/>
            <a:r>
              <a:rPr lang="it-IT" b="1" dirty="0" smtClean="0">
                <a:solidFill>
                  <a:srgbClr val="FF0000"/>
                </a:solidFill>
              </a:rPr>
              <a:t>in età pediatrica e di transizione</a:t>
            </a:r>
            <a:endParaRPr lang="it-IT" b="1" dirty="0">
              <a:solidFill>
                <a:srgbClr val="FF0000"/>
              </a:solidFill>
            </a:endParaRPr>
          </a:p>
          <a:p>
            <a:pPr algn="ctr"/>
            <a:endParaRPr lang="it-IT" sz="800" dirty="0">
              <a:solidFill>
                <a:srgbClr val="0070C0"/>
              </a:solidFill>
            </a:endParaRPr>
          </a:p>
          <a:p>
            <a:pPr algn="ctr"/>
            <a:endParaRPr lang="it-IT" sz="800" dirty="0"/>
          </a:p>
          <a:p>
            <a:pPr algn="ctr"/>
            <a:r>
              <a:rPr lang="it-IT" i="1" dirty="0">
                <a:solidFill>
                  <a:srgbClr val="002060"/>
                </a:solidFill>
              </a:rPr>
              <a:t>Luigi Masini</a:t>
            </a:r>
          </a:p>
          <a:p>
            <a:pPr algn="ctr"/>
            <a:endParaRPr lang="it-IT" sz="800" i="1" dirty="0">
              <a:solidFill>
                <a:srgbClr val="C00000"/>
              </a:solidFill>
            </a:endParaRPr>
          </a:p>
          <a:p>
            <a:pPr algn="ctr"/>
            <a:r>
              <a:rPr lang="it-IT" sz="1200" b="1" i="1" dirty="0">
                <a:solidFill>
                  <a:srgbClr val="002060"/>
                </a:solidFill>
              </a:rPr>
              <a:t>Centro di Medicina Pediatrica del Sonno e Polisonnografia</a:t>
            </a:r>
          </a:p>
          <a:p>
            <a:pPr algn="ctr"/>
            <a:endParaRPr lang="it-IT" sz="1200" b="1" i="1" dirty="0">
              <a:solidFill>
                <a:srgbClr val="002060"/>
              </a:solidFill>
            </a:endParaRPr>
          </a:p>
          <a:p>
            <a:pPr algn="ctr"/>
            <a:r>
              <a:rPr lang="it-IT" sz="1200" i="1" dirty="0">
                <a:solidFill>
                  <a:srgbClr val="002060"/>
                </a:solidFill>
              </a:rPr>
              <a:t>UOC Neurologia Pediatrica (direttore </a:t>
            </a:r>
            <a:r>
              <a:rPr lang="it-IT" sz="1200" i="1" dirty="0" smtClean="0">
                <a:solidFill>
                  <a:srgbClr val="002060"/>
                </a:solidFill>
              </a:rPr>
              <a:t>A. </a:t>
            </a:r>
            <a:r>
              <a:rPr lang="it-IT" sz="1200" i="1" dirty="0">
                <a:solidFill>
                  <a:srgbClr val="002060"/>
                </a:solidFill>
              </a:rPr>
              <a:t>Varone)</a:t>
            </a:r>
          </a:p>
          <a:p>
            <a:pPr algn="ctr"/>
            <a:r>
              <a:rPr lang="it-IT" sz="1200" i="1" dirty="0">
                <a:solidFill>
                  <a:srgbClr val="002060"/>
                </a:solidFill>
              </a:rPr>
              <a:t>Dipartimento di </a:t>
            </a:r>
            <a:r>
              <a:rPr lang="it-IT" sz="1200" i="1" dirty="0" smtClean="0">
                <a:solidFill>
                  <a:srgbClr val="002060"/>
                </a:solidFill>
              </a:rPr>
              <a:t>Neuroscienze e Riabilitazione </a:t>
            </a:r>
            <a:r>
              <a:rPr lang="it-IT" sz="1200" i="1" dirty="0">
                <a:solidFill>
                  <a:srgbClr val="002060"/>
                </a:solidFill>
              </a:rPr>
              <a:t>(direttore </a:t>
            </a:r>
            <a:r>
              <a:rPr lang="it-IT" sz="1200" i="1" dirty="0" smtClean="0">
                <a:solidFill>
                  <a:srgbClr val="002060"/>
                </a:solidFill>
              </a:rPr>
              <a:t>G. </a:t>
            </a:r>
            <a:r>
              <a:rPr lang="it-IT" sz="1200" i="1" dirty="0">
                <a:solidFill>
                  <a:srgbClr val="002060"/>
                </a:solidFill>
              </a:rPr>
              <a:t>Cinalli)</a:t>
            </a:r>
          </a:p>
          <a:p>
            <a:pPr algn="ctr"/>
            <a:r>
              <a:rPr lang="it-IT" sz="1200" i="1" dirty="0" smtClean="0">
                <a:solidFill>
                  <a:srgbClr val="002060"/>
                </a:solidFill>
              </a:rPr>
              <a:t>AORN PEDIATRICA </a:t>
            </a:r>
            <a:r>
              <a:rPr lang="it-IT" sz="1200" i="1" dirty="0">
                <a:solidFill>
                  <a:srgbClr val="002060"/>
                </a:solidFill>
              </a:rPr>
              <a:t>SANTOBONO-PAUSILIPON</a:t>
            </a:r>
          </a:p>
          <a:p>
            <a:pPr algn="ctr"/>
            <a:r>
              <a:rPr lang="it-IT" sz="1200" i="1" dirty="0">
                <a:solidFill>
                  <a:srgbClr val="002060"/>
                </a:solidFill>
              </a:rPr>
              <a:t>REGIONE CAMPANIA</a:t>
            </a:r>
          </a:p>
        </p:txBody>
      </p:sp>
      <p:sp>
        <p:nvSpPr>
          <p:cNvPr id="4" name="Rettangolo 3"/>
          <p:cNvSpPr/>
          <p:nvPr/>
        </p:nvSpPr>
        <p:spPr>
          <a:xfrm>
            <a:off x="5724128" y="620688"/>
            <a:ext cx="33016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it-IT" b="1" i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Sleep</a:t>
            </a:r>
            <a:r>
              <a:rPr lang="it-IT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b="1" i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Equity</a:t>
            </a:r>
            <a:r>
              <a:rPr lang="it-IT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for Global </a:t>
            </a:r>
            <a:r>
              <a:rPr lang="it-IT" b="1" i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Health</a:t>
            </a:r>
            <a:r>
              <a:rPr lang="it-IT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 </a:t>
            </a:r>
          </a:p>
        </p:txBody>
      </p:sp>
      <p:sp>
        <p:nvSpPr>
          <p:cNvPr id="5" name="Rettangolo 4"/>
          <p:cNvSpPr/>
          <p:nvPr/>
        </p:nvSpPr>
        <p:spPr>
          <a:xfrm>
            <a:off x="3131840" y="1126072"/>
            <a:ext cx="597742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6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World </a:t>
            </a:r>
            <a:r>
              <a:rPr lang="it-IT" sz="6000" b="1" cap="none" spc="0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Sleep</a:t>
            </a:r>
            <a:r>
              <a:rPr lang="it-IT" sz="60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sz="60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Day</a:t>
            </a:r>
            <a:endParaRPr lang="it-IT" sz="6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85707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1" t="11453" r="6587" b="5213"/>
          <a:stretch/>
        </p:blipFill>
        <p:spPr bwMode="auto">
          <a:xfrm>
            <a:off x="1" y="72008"/>
            <a:ext cx="9144000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6796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45" t="8034" r="32692" b="3846"/>
          <a:stretch/>
        </p:blipFill>
        <p:spPr bwMode="auto">
          <a:xfrm>
            <a:off x="4572000" y="0"/>
            <a:ext cx="460851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70" t="9820" r="9038" b="4615"/>
          <a:stretch/>
        </p:blipFill>
        <p:spPr bwMode="auto">
          <a:xfrm>
            <a:off x="-36512" y="0"/>
            <a:ext cx="4608512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1614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Diagramma 11">
            <a:extLst>
              <a:ext uri="{FF2B5EF4-FFF2-40B4-BE49-F238E27FC236}">
                <a16:creationId xmlns="" xmlns:a16="http://schemas.microsoft.com/office/drawing/2014/main" id="{52E5E697-A589-1EF6-CD88-7E7E6B4D344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9951848"/>
              </p:ext>
            </p:extLst>
          </p:nvPr>
        </p:nvGraphicFramePr>
        <p:xfrm>
          <a:off x="1979712" y="2114854"/>
          <a:ext cx="5616624" cy="38344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1" name="Immagine 10">
            <a:extLst>
              <a:ext uri="{FF2B5EF4-FFF2-40B4-BE49-F238E27FC236}">
                <a16:creationId xmlns:a16="http://schemas.microsoft.com/office/drawing/2014/main" xmlns="" id="{A9F6B2A1-3543-06B7-7F5E-FD237E38273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527" y="14483"/>
            <a:ext cx="3960409" cy="966245"/>
          </a:xfrm>
          <a:prstGeom prst="rect">
            <a:avLst/>
          </a:prstGeom>
        </p:spPr>
      </p:pic>
      <p:sp>
        <p:nvSpPr>
          <p:cNvPr id="9" name="Rettangolo 8"/>
          <p:cNvSpPr/>
          <p:nvPr/>
        </p:nvSpPr>
        <p:spPr>
          <a:xfrm>
            <a:off x="5580112" y="0"/>
            <a:ext cx="35221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Aft>
                <a:spcPts val="0"/>
              </a:spcAft>
            </a:pPr>
            <a:r>
              <a:rPr lang="it-IT" sz="1600" dirty="0">
                <a:solidFill>
                  <a:schemeClr val="tx2">
                    <a:lumMod val="40000"/>
                    <a:lumOff val="60000"/>
                  </a:schemeClr>
                </a:solidFill>
                <a:latin typeface="Arial Narrow" pitchFamily="34" charset="0"/>
              </a:rPr>
              <a:t>Gli aspetti clinici respiratori</a:t>
            </a:r>
          </a:p>
          <a:p>
            <a:pPr algn="ctr" fontAlgn="auto">
              <a:spcAft>
                <a:spcPts val="0"/>
              </a:spcAft>
            </a:pPr>
            <a:r>
              <a:rPr lang="it-IT" sz="1600" dirty="0">
                <a:solidFill>
                  <a:schemeClr val="tx2">
                    <a:lumMod val="40000"/>
                    <a:lumOff val="60000"/>
                  </a:schemeClr>
                </a:solidFill>
                <a:latin typeface="Arial Narrow" pitchFamily="34" charset="0"/>
              </a:rPr>
              <a:t>nel percorso assistenziale </a:t>
            </a:r>
            <a:r>
              <a:rPr lang="it-IT" sz="160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Arial Narrow" pitchFamily="34" charset="0"/>
              </a:rPr>
              <a:t>multidisciplinare</a:t>
            </a:r>
          </a:p>
          <a:p>
            <a:pPr algn="ctr" fontAlgn="auto">
              <a:spcAft>
                <a:spcPts val="0"/>
              </a:spcAft>
            </a:pPr>
            <a:r>
              <a:rPr lang="it-IT" sz="160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Arial Narrow" pitchFamily="34" charset="0"/>
              </a:rPr>
              <a:t>in </a:t>
            </a:r>
            <a:r>
              <a:rPr lang="it-IT" sz="1600" dirty="0">
                <a:solidFill>
                  <a:schemeClr val="tx2">
                    <a:lumMod val="40000"/>
                    <a:lumOff val="60000"/>
                  </a:schemeClr>
                </a:solidFill>
                <a:latin typeface="Arial Narrow" pitchFamily="34" charset="0"/>
              </a:rPr>
              <a:t>età pediatrica e di </a:t>
            </a:r>
            <a:r>
              <a:rPr lang="it-IT" sz="160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Arial Narrow" pitchFamily="34" charset="0"/>
              </a:rPr>
              <a:t>transizione</a:t>
            </a:r>
            <a:endParaRPr lang="it-IT" sz="1600" dirty="0">
              <a:solidFill>
                <a:schemeClr val="tx2">
                  <a:lumMod val="40000"/>
                  <a:lumOff val="60000"/>
                </a:schemeClr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0827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179512" y="44624"/>
            <a:ext cx="8784976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b="1" dirty="0">
                <a:solidFill>
                  <a:srgbClr val="FF0000"/>
                </a:solidFill>
              </a:rPr>
              <a:t>La sindrome di </a:t>
            </a:r>
            <a:r>
              <a:rPr lang="it-IT" b="1" dirty="0" smtClean="0">
                <a:solidFill>
                  <a:srgbClr val="FF0000"/>
                </a:solidFill>
              </a:rPr>
              <a:t>Rubinstein-</a:t>
            </a:r>
            <a:r>
              <a:rPr lang="it-IT" b="1" dirty="0" err="1" smtClean="0">
                <a:solidFill>
                  <a:srgbClr val="FF0000"/>
                </a:solidFill>
              </a:rPr>
              <a:t>Taybi</a:t>
            </a:r>
            <a:endParaRPr lang="it-IT" b="1" dirty="0" smtClean="0">
              <a:solidFill>
                <a:srgbClr val="FF0000"/>
              </a:solidFill>
            </a:endParaRPr>
          </a:p>
          <a:p>
            <a:pPr algn="ctr"/>
            <a:endParaRPr lang="it-IT" dirty="0" smtClean="0"/>
          </a:p>
          <a:p>
            <a:pPr marL="285750" indent="-285750">
              <a:buFont typeface="Wingdings" pitchFamily="2" charset="2"/>
              <a:buChar char="§"/>
            </a:pPr>
            <a:r>
              <a:rPr lang="it-IT" dirty="0" smtClean="0"/>
              <a:t>Condizione </a:t>
            </a:r>
            <a:r>
              <a:rPr lang="it-IT" dirty="0" err="1" smtClean="0"/>
              <a:t>plurimalformativa</a:t>
            </a:r>
            <a:r>
              <a:rPr lang="it-IT" dirty="0" smtClean="0"/>
              <a:t> molto rara (1:125000)</a:t>
            </a:r>
          </a:p>
          <a:p>
            <a:pPr marL="285750" indent="-285750">
              <a:buFont typeface="Wingdings" pitchFamily="2" charset="2"/>
              <a:buChar char="§"/>
            </a:pPr>
            <a:endParaRPr lang="it-IT" dirty="0"/>
          </a:p>
          <a:p>
            <a:pPr marL="285750" indent="-285750">
              <a:buFont typeface="Wingdings" pitchFamily="2" charset="2"/>
              <a:buChar char="§"/>
            </a:pPr>
            <a:r>
              <a:rPr lang="it-IT" dirty="0"/>
              <a:t>Mutazioni </a:t>
            </a:r>
            <a:r>
              <a:rPr lang="it-IT" dirty="0" smtClean="0"/>
              <a:t>del </a:t>
            </a:r>
            <a:r>
              <a:rPr lang="it-IT" dirty="0"/>
              <a:t>gene CREBBP </a:t>
            </a:r>
            <a:r>
              <a:rPr lang="it-IT" dirty="0" smtClean="0"/>
              <a:t>C_16 (50-70</a:t>
            </a:r>
            <a:r>
              <a:rPr lang="it-IT" dirty="0"/>
              <a:t>% delle diagnosi </a:t>
            </a:r>
            <a:r>
              <a:rPr lang="it-IT" dirty="0" smtClean="0"/>
              <a:t>cliniche); mutazioni del </a:t>
            </a:r>
            <a:r>
              <a:rPr lang="it-IT" dirty="0"/>
              <a:t>gene EP300 </a:t>
            </a:r>
            <a:r>
              <a:rPr lang="it-IT" dirty="0" smtClean="0"/>
              <a:t>C_22 (5-8</a:t>
            </a:r>
            <a:r>
              <a:rPr lang="it-IT" dirty="0"/>
              <a:t>% delle diagnosi cliniche</a:t>
            </a:r>
            <a:r>
              <a:rPr lang="it-IT" dirty="0" smtClean="0"/>
              <a:t>); il </a:t>
            </a:r>
            <a:r>
              <a:rPr lang="it-IT" dirty="0"/>
              <a:t>difetto molecolare sottostante non viene </a:t>
            </a:r>
            <a:r>
              <a:rPr lang="it-IT" dirty="0" smtClean="0"/>
              <a:t>identificato (25-30</a:t>
            </a:r>
            <a:r>
              <a:rPr lang="it-IT" dirty="0"/>
              <a:t>% dei soggetti con diagnosi </a:t>
            </a:r>
            <a:r>
              <a:rPr lang="it-IT" dirty="0" smtClean="0"/>
              <a:t>clinica)</a:t>
            </a:r>
          </a:p>
          <a:p>
            <a:endParaRPr lang="it-IT" dirty="0"/>
          </a:p>
          <a:p>
            <a:pPr marL="285750" indent="-285750">
              <a:buFont typeface="Wingdings" pitchFamily="2" charset="2"/>
              <a:buChar char="§"/>
            </a:pPr>
            <a:r>
              <a:rPr lang="it-IT" dirty="0" smtClean="0"/>
              <a:t>Non </a:t>
            </a:r>
            <a:r>
              <a:rPr lang="it-IT" dirty="0"/>
              <a:t>ci sono </a:t>
            </a:r>
            <a:r>
              <a:rPr lang="it-IT" dirty="0" smtClean="0"/>
              <a:t>significative distinzioni di genere o etnia</a:t>
            </a:r>
          </a:p>
          <a:p>
            <a:endParaRPr lang="it-IT" dirty="0"/>
          </a:p>
          <a:p>
            <a:pPr marL="285750" indent="-285750">
              <a:buFont typeface="Wingdings" pitchFamily="2" charset="2"/>
              <a:buChar char="§"/>
            </a:pPr>
            <a:r>
              <a:rPr lang="it-IT" dirty="0"/>
              <a:t>Il fenotipo </a:t>
            </a:r>
            <a:r>
              <a:rPr lang="it-IT" dirty="0" smtClean="0"/>
              <a:t>può variare ampiamente </a:t>
            </a:r>
            <a:r>
              <a:rPr lang="it-IT" dirty="0"/>
              <a:t>da soggetto a </a:t>
            </a:r>
            <a:r>
              <a:rPr lang="it-IT" dirty="0" smtClean="0"/>
              <a:t>soggetto</a:t>
            </a:r>
          </a:p>
          <a:p>
            <a:pPr marL="285750" indent="-285750">
              <a:buFont typeface="Wingdings" pitchFamily="2" charset="2"/>
              <a:buChar char="§"/>
            </a:pPr>
            <a:endParaRPr lang="it-IT" dirty="0" smtClean="0"/>
          </a:p>
          <a:p>
            <a:pPr marL="285750" indent="-285750">
              <a:buFont typeface="Wingdings" pitchFamily="2" charset="2"/>
              <a:buChar char="§"/>
            </a:pPr>
            <a:endParaRPr lang="it-IT" dirty="0"/>
          </a:p>
          <a:p>
            <a:pPr marL="285750" indent="-285750">
              <a:buFont typeface="Wingdings" pitchFamily="2" charset="2"/>
              <a:buChar char="§"/>
            </a:pPr>
            <a:r>
              <a:rPr lang="it-IT" dirty="0" smtClean="0"/>
              <a:t>Il </a:t>
            </a:r>
            <a:r>
              <a:rPr lang="it-IT" dirty="0"/>
              <a:t>sospetto clinico viene posto in presenza </a:t>
            </a:r>
            <a:r>
              <a:rPr lang="it-IT" dirty="0" smtClean="0"/>
              <a:t>di alcuni elementi clinici:</a:t>
            </a:r>
          </a:p>
          <a:p>
            <a:pPr marL="285750" indent="-285750">
              <a:buFont typeface="Wingdings" pitchFamily="2" charset="2"/>
              <a:buChar char="§"/>
            </a:pPr>
            <a:endParaRPr lang="it-IT" dirty="0" smtClean="0"/>
          </a:p>
          <a:p>
            <a:pPr marL="285750" indent="-285750" algn="just">
              <a:buFont typeface="Wingdings" pitchFamily="2" charset="2"/>
              <a:buChar char="Ø"/>
            </a:pPr>
            <a:r>
              <a:rPr lang="it-IT" dirty="0" smtClean="0"/>
              <a:t>tratti </a:t>
            </a:r>
            <a:r>
              <a:rPr lang="it-IT" dirty="0"/>
              <a:t>peculiari del </a:t>
            </a:r>
            <a:r>
              <a:rPr lang="it-IT" b="1" dirty="0" smtClean="0">
                <a:solidFill>
                  <a:srgbClr val="00B0F0"/>
                </a:solidFill>
              </a:rPr>
              <a:t>massiccio facciale </a:t>
            </a:r>
            <a:r>
              <a:rPr lang="it-IT" dirty="0" smtClean="0"/>
              <a:t>(radice </a:t>
            </a:r>
            <a:r>
              <a:rPr lang="it-IT" dirty="0"/>
              <a:t>nasale </a:t>
            </a:r>
            <a:r>
              <a:rPr lang="it-IT" dirty="0" smtClean="0"/>
              <a:t>ampia; </a:t>
            </a:r>
            <a:r>
              <a:rPr lang="it-IT" dirty="0"/>
              <a:t>naso sporgente con columella che si estende oltre le ali </a:t>
            </a:r>
            <a:r>
              <a:rPr lang="it-IT" dirty="0" smtClean="0"/>
              <a:t>nasali; labbra sottili; </a:t>
            </a:r>
            <a:r>
              <a:rPr lang="it-IT" b="1" dirty="0" smtClean="0">
                <a:solidFill>
                  <a:srgbClr val="00B0F0"/>
                </a:solidFill>
              </a:rPr>
              <a:t>micrognazia</a:t>
            </a:r>
            <a:r>
              <a:rPr lang="it-IT" dirty="0" smtClean="0"/>
              <a:t>)</a:t>
            </a:r>
          </a:p>
          <a:p>
            <a:pPr marL="285750" indent="-285750" algn="just">
              <a:buFont typeface="Wingdings" pitchFamily="2" charset="2"/>
              <a:buChar char="Ø"/>
            </a:pPr>
            <a:endParaRPr lang="it-IT" dirty="0" smtClean="0"/>
          </a:p>
          <a:p>
            <a:pPr marL="285750" indent="-285750" algn="just">
              <a:buFont typeface="Wingdings" pitchFamily="2" charset="2"/>
              <a:buChar char="Ø"/>
            </a:pPr>
            <a:r>
              <a:rPr lang="it-IT" dirty="0" smtClean="0"/>
              <a:t>ritardo </a:t>
            </a:r>
            <a:r>
              <a:rPr lang="it-IT" dirty="0"/>
              <a:t>di crescita post-natale con tendenza a sviluppare </a:t>
            </a:r>
            <a:r>
              <a:rPr lang="it-IT" dirty="0" smtClean="0"/>
              <a:t>nel tempo </a:t>
            </a:r>
            <a:r>
              <a:rPr lang="it-IT" b="1" dirty="0" smtClean="0">
                <a:solidFill>
                  <a:srgbClr val="00B0F0"/>
                </a:solidFill>
              </a:rPr>
              <a:t>sovrappeso</a:t>
            </a:r>
            <a:r>
              <a:rPr lang="it-IT" dirty="0" smtClean="0"/>
              <a:t> e </a:t>
            </a:r>
            <a:r>
              <a:rPr lang="it-IT" b="1" dirty="0" smtClean="0">
                <a:solidFill>
                  <a:srgbClr val="00B0F0"/>
                </a:solidFill>
              </a:rPr>
              <a:t>obesità</a:t>
            </a:r>
          </a:p>
          <a:p>
            <a:pPr marL="285750" indent="-285750" algn="just">
              <a:buFont typeface="Wingdings" pitchFamily="2" charset="2"/>
              <a:buChar char="Ø"/>
            </a:pPr>
            <a:endParaRPr lang="it-IT" dirty="0" smtClean="0"/>
          </a:p>
          <a:p>
            <a:pPr marL="285750" indent="-285750" algn="just">
              <a:buFont typeface="Wingdings" pitchFamily="2" charset="2"/>
              <a:buChar char="Ø"/>
            </a:pPr>
            <a:r>
              <a:rPr lang="it-IT" b="1" dirty="0" smtClean="0">
                <a:solidFill>
                  <a:srgbClr val="00B0F0"/>
                </a:solidFill>
              </a:rPr>
              <a:t>ritardo dello sviluppo psicomotorio </a:t>
            </a:r>
            <a:r>
              <a:rPr lang="it-IT" dirty="0"/>
              <a:t>di grado moderato che tende a ridursi con </a:t>
            </a:r>
            <a:r>
              <a:rPr lang="it-IT" dirty="0" smtClean="0"/>
              <a:t>l’età</a:t>
            </a:r>
          </a:p>
          <a:p>
            <a:pPr marL="285750" indent="-285750" algn="just">
              <a:buFont typeface="Wingdings" pitchFamily="2" charset="2"/>
              <a:buChar char="Ø"/>
            </a:pPr>
            <a:endParaRPr lang="it-IT" dirty="0" smtClean="0"/>
          </a:p>
          <a:p>
            <a:pPr marL="285750" indent="-285750" algn="just">
              <a:buFont typeface="Wingdings" pitchFamily="2" charset="2"/>
              <a:buChar char="Ø"/>
            </a:pPr>
            <a:r>
              <a:rPr lang="it-IT" b="1" dirty="0" smtClean="0">
                <a:solidFill>
                  <a:srgbClr val="00B0F0"/>
                </a:solidFill>
              </a:rPr>
              <a:t>ipotonia assiale </a:t>
            </a:r>
            <a:r>
              <a:rPr lang="it-IT" dirty="0" smtClean="0"/>
              <a:t>che tende a ridursi con l’età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145952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0" y="49848"/>
            <a:ext cx="4067944" cy="19389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it-IT" sz="2000" b="1" dirty="0" smtClean="0"/>
              <a:t>Nel primo anno di vita</a:t>
            </a:r>
          </a:p>
          <a:p>
            <a:r>
              <a:rPr lang="it-IT" sz="2000" b="1" dirty="0"/>
              <a:t>P</a:t>
            </a:r>
            <a:r>
              <a:rPr lang="it-IT" sz="2000" b="1" dirty="0" smtClean="0"/>
              <a:t>roblemi </a:t>
            </a:r>
            <a:r>
              <a:rPr lang="it-IT" sz="2000" b="1" dirty="0"/>
              <a:t>di </a:t>
            </a:r>
            <a:r>
              <a:rPr lang="it-IT" sz="2000" b="1" dirty="0" smtClean="0"/>
              <a:t>alimentazione</a:t>
            </a:r>
            <a:r>
              <a:rPr lang="it-IT" sz="2000" dirty="0" smtClean="0"/>
              <a:t> (80%) da: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it-IT" sz="2000" dirty="0" smtClean="0"/>
              <a:t>Ipotonia generalizzata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it-IT" sz="2000" dirty="0" smtClean="0"/>
              <a:t>RGE </a:t>
            </a:r>
            <a:r>
              <a:rPr lang="it-IT" sz="2000" dirty="0"/>
              <a:t>(68</a:t>
            </a:r>
            <a:r>
              <a:rPr lang="it-IT" sz="2000" dirty="0" smtClean="0"/>
              <a:t>%)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it-IT" sz="2000" dirty="0" smtClean="0"/>
              <a:t>IRR</a:t>
            </a:r>
          </a:p>
          <a:p>
            <a:r>
              <a:rPr lang="it-IT" sz="2000" b="1" dirty="0" smtClean="0"/>
              <a:t>Portano a perdita di peso &lt; 3°pC </a:t>
            </a:r>
            <a:endParaRPr lang="it-IT" sz="2000" b="1" dirty="0"/>
          </a:p>
        </p:txBody>
      </p:sp>
      <p:sp>
        <p:nvSpPr>
          <p:cNvPr id="4" name="Rettangolo 3"/>
          <p:cNvSpPr/>
          <p:nvPr/>
        </p:nvSpPr>
        <p:spPr>
          <a:xfrm>
            <a:off x="4067944" y="1988840"/>
            <a:ext cx="5076056" cy="480131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it-IT" dirty="0"/>
              <a:t>I pazienti </a:t>
            </a:r>
            <a:r>
              <a:rPr lang="it-IT" dirty="0" smtClean="0"/>
              <a:t>con </a:t>
            </a:r>
            <a:r>
              <a:rPr lang="it-IT" dirty="0" smtClean="0"/>
              <a:t>RTS </a:t>
            </a:r>
            <a:r>
              <a:rPr lang="it-IT" dirty="0" smtClean="0"/>
              <a:t>tendono </a:t>
            </a:r>
            <a:r>
              <a:rPr lang="it-IT" dirty="0"/>
              <a:t>a sviluppare un </a:t>
            </a:r>
            <a:r>
              <a:rPr lang="it-IT" b="1" dirty="0"/>
              <a:t>aumento ponderale</a:t>
            </a:r>
            <a:r>
              <a:rPr lang="it-IT" dirty="0"/>
              <a:t>, che nel sesso maschile </a:t>
            </a:r>
            <a:r>
              <a:rPr lang="it-IT" dirty="0" smtClean="0"/>
              <a:t>inizia in </a:t>
            </a:r>
            <a:r>
              <a:rPr lang="it-IT" dirty="0"/>
              <a:t>epoca prescolare, mentre nel sesso femminile durante la prima </a:t>
            </a:r>
            <a:r>
              <a:rPr lang="it-IT" dirty="0" smtClean="0"/>
              <a:t>adolescenza</a:t>
            </a:r>
          </a:p>
          <a:p>
            <a:pPr algn="just"/>
            <a:endParaRPr lang="it-IT" dirty="0"/>
          </a:p>
          <a:p>
            <a:pPr algn="just"/>
            <a:r>
              <a:rPr lang="it-IT" dirty="0" smtClean="0"/>
              <a:t>Il peso medio </a:t>
            </a:r>
            <a:r>
              <a:rPr lang="it-IT" dirty="0"/>
              <a:t>finale si colloca al 25-50° centile in entrambi i sessi con un </a:t>
            </a:r>
            <a:r>
              <a:rPr lang="it-IT" b="1" dirty="0"/>
              <a:t>eccesso di </a:t>
            </a:r>
            <a:r>
              <a:rPr lang="it-IT" b="1" dirty="0" smtClean="0"/>
              <a:t>adipe localizzato </a:t>
            </a:r>
            <a:r>
              <a:rPr lang="it-IT" b="1" dirty="0"/>
              <a:t>soprattutto a livello </a:t>
            </a:r>
            <a:r>
              <a:rPr lang="it-IT" b="1" dirty="0" smtClean="0"/>
              <a:t>addominale</a:t>
            </a:r>
          </a:p>
          <a:p>
            <a:pPr algn="just"/>
            <a:endParaRPr lang="it-IT" dirty="0" smtClean="0"/>
          </a:p>
          <a:p>
            <a:pPr algn="just"/>
            <a:r>
              <a:rPr lang="it-IT" dirty="0" smtClean="0"/>
              <a:t>In </a:t>
            </a:r>
            <a:r>
              <a:rPr lang="it-IT" dirty="0"/>
              <a:t>entrambi i sessi </a:t>
            </a:r>
            <a:r>
              <a:rPr lang="it-IT" dirty="0" smtClean="0"/>
              <a:t>è </a:t>
            </a:r>
            <a:r>
              <a:rPr lang="it-IT" dirty="0"/>
              <a:t>assente lo </a:t>
            </a:r>
            <a:r>
              <a:rPr lang="it-IT" dirty="0" err="1" smtClean="0"/>
              <a:t>spurt</a:t>
            </a:r>
            <a:r>
              <a:rPr lang="it-IT" dirty="0" smtClean="0"/>
              <a:t> di </a:t>
            </a:r>
            <a:r>
              <a:rPr lang="it-IT" dirty="0"/>
              <a:t>crescita puberale con </a:t>
            </a:r>
            <a:r>
              <a:rPr lang="it-IT" b="1" dirty="0" smtClean="0"/>
              <a:t>bassa statura </a:t>
            </a:r>
            <a:r>
              <a:rPr lang="it-IT" dirty="0" smtClean="0"/>
              <a:t>media finale in entrambi i sessi nel 78% dei casi</a:t>
            </a:r>
          </a:p>
          <a:p>
            <a:pPr algn="just"/>
            <a:endParaRPr lang="it-IT" dirty="0" smtClean="0"/>
          </a:p>
          <a:p>
            <a:pPr algn="just"/>
            <a:r>
              <a:rPr lang="it-IT" b="1" dirty="0" smtClean="0"/>
              <a:t>Il </a:t>
            </a:r>
            <a:r>
              <a:rPr lang="it-IT" b="1" dirty="0"/>
              <a:t>rapporto </a:t>
            </a:r>
            <a:r>
              <a:rPr lang="it-IT" b="1" dirty="0" smtClean="0"/>
              <a:t>PESO/ALTEZZA è, pertanto, di solito &gt; 95</a:t>
            </a:r>
            <a:r>
              <a:rPr lang="it-IT" b="1" dirty="0"/>
              <a:t>° </a:t>
            </a:r>
            <a:r>
              <a:rPr lang="it-IT" b="1" dirty="0" smtClean="0"/>
              <a:t>percentile</a:t>
            </a:r>
          </a:p>
          <a:p>
            <a:pPr algn="just"/>
            <a:endParaRPr lang="it-IT" b="1" dirty="0" smtClean="0"/>
          </a:p>
          <a:p>
            <a:pPr algn="just"/>
            <a:endParaRPr lang="it-IT" b="1" dirty="0"/>
          </a:p>
        </p:txBody>
      </p:sp>
    </p:spTree>
    <p:extLst>
      <p:ext uri="{BB962C8B-B14F-4D97-AF65-F5344CB8AC3E}">
        <p14:creationId xmlns:p14="http://schemas.microsoft.com/office/powerpoint/2010/main" val="1272687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107504" y="22390"/>
            <a:ext cx="8928992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b="1" dirty="0" smtClean="0">
                <a:solidFill>
                  <a:srgbClr val="FF0000"/>
                </a:solidFill>
              </a:rPr>
              <a:t>Implicazioni respiratorie da problematiche </a:t>
            </a:r>
            <a:r>
              <a:rPr lang="it-IT" b="1" dirty="0" smtClean="0">
                <a:solidFill>
                  <a:srgbClr val="FF0000"/>
                </a:solidFill>
              </a:rPr>
              <a:t>cliniche in altri </a:t>
            </a:r>
            <a:r>
              <a:rPr lang="it-IT" b="1" dirty="0" smtClean="0">
                <a:solidFill>
                  <a:srgbClr val="FF0000"/>
                </a:solidFill>
              </a:rPr>
              <a:t>ambiti </a:t>
            </a:r>
            <a:endParaRPr lang="it-IT" b="1" dirty="0" smtClean="0">
              <a:solidFill>
                <a:srgbClr val="FF0000"/>
              </a:solidFill>
            </a:endParaRPr>
          </a:p>
          <a:p>
            <a:pPr algn="just"/>
            <a:endParaRPr lang="it-IT" b="1" dirty="0" smtClean="0"/>
          </a:p>
          <a:p>
            <a:pPr algn="just"/>
            <a:endParaRPr lang="it-IT" b="1" dirty="0"/>
          </a:p>
          <a:p>
            <a:pPr algn="just"/>
            <a:r>
              <a:rPr lang="it-IT" b="1" dirty="0" smtClean="0">
                <a:solidFill>
                  <a:srgbClr val="0070C0"/>
                </a:solidFill>
              </a:rPr>
              <a:t>Problematiche cliniche in ambito neurologico e neurochirurgico</a:t>
            </a:r>
          </a:p>
          <a:p>
            <a:pPr algn="just"/>
            <a:r>
              <a:rPr lang="it-IT" b="1" dirty="0" smtClean="0"/>
              <a:t>Ipotonia generalizzata </a:t>
            </a:r>
            <a:r>
              <a:rPr lang="it-IT" dirty="0" smtClean="0"/>
              <a:t>nei primi mesi di vita. Anomalie </a:t>
            </a:r>
            <a:r>
              <a:rPr lang="it-IT" dirty="0"/>
              <a:t>elettroencefalografiche sono segnalate nel 57-66% </a:t>
            </a:r>
            <a:r>
              <a:rPr lang="it-IT" dirty="0" smtClean="0"/>
              <a:t>dei casi</a:t>
            </a:r>
            <a:r>
              <a:rPr lang="it-IT" dirty="0"/>
              <a:t>, mentre crisi convulsive possono verificarsi nel </a:t>
            </a:r>
            <a:r>
              <a:rPr lang="it-IT" dirty="0" smtClean="0"/>
              <a:t>25%. Frequente </a:t>
            </a:r>
            <a:r>
              <a:rPr lang="it-IT" dirty="0"/>
              <a:t>il riscontro di agenesia o ipoplasia del corpo </a:t>
            </a:r>
            <a:r>
              <a:rPr lang="it-IT" dirty="0" smtClean="0"/>
              <a:t>calloso, anomalia </a:t>
            </a:r>
            <a:r>
              <a:rPr lang="it-IT" dirty="0"/>
              <a:t>di Dandy-</a:t>
            </a:r>
            <a:r>
              <a:rPr lang="it-IT" dirty="0" err="1"/>
              <a:t>Walker</a:t>
            </a:r>
            <a:r>
              <a:rPr lang="it-IT" dirty="0"/>
              <a:t> e </a:t>
            </a:r>
            <a:r>
              <a:rPr lang="it-IT" b="1" dirty="0" smtClean="0"/>
              <a:t>malformazione </a:t>
            </a:r>
            <a:r>
              <a:rPr lang="it-IT" b="1" dirty="0"/>
              <a:t>di </a:t>
            </a:r>
            <a:r>
              <a:rPr lang="it-IT" b="1" dirty="0" smtClean="0"/>
              <a:t>Chiari </a:t>
            </a:r>
            <a:r>
              <a:rPr lang="it-IT" dirty="0"/>
              <a:t>con o </a:t>
            </a:r>
            <a:r>
              <a:rPr lang="it-IT" dirty="0" smtClean="0"/>
              <a:t>senza </a:t>
            </a:r>
            <a:r>
              <a:rPr lang="it-IT" dirty="0" err="1" smtClean="0"/>
              <a:t>siringomielia</a:t>
            </a:r>
            <a:r>
              <a:rPr lang="it-IT" dirty="0" smtClean="0"/>
              <a:t> associata</a:t>
            </a:r>
          </a:p>
          <a:p>
            <a:pPr algn="just"/>
            <a:endParaRPr lang="it-IT" dirty="0" smtClean="0"/>
          </a:p>
          <a:p>
            <a:pPr algn="just"/>
            <a:endParaRPr lang="it-IT" dirty="0" smtClean="0"/>
          </a:p>
          <a:p>
            <a:pPr algn="just"/>
            <a:r>
              <a:rPr lang="it-IT" b="1" dirty="0" smtClean="0">
                <a:solidFill>
                  <a:srgbClr val="0070C0"/>
                </a:solidFill>
              </a:rPr>
              <a:t>Problematiche cliniche </a:t>
            </a:r>
            <a:r>
              <a:rPr lang="it-IT" b="1" dirty="0">
                <a:solidFill>
                  <a:srgbClr val="0070C0"/>
                </a:solidFill>
              </a:rPr>
              <a:t>in ambito </a:t>
            </a:r>
            <a:r>
              <a:rPr lang="it-IT" b="1" dirty="0" smtClean="0">
                <a:solidFill>
                  <a:srgbClr val="0070C0"/>
                </a:solidFill>
              </a:rPr>
              <a:t>ortopedico e fisiatrico</a:t>
            </a:r>
          </a:p>
          <a:p>
            <a:pPr algn="just"/>
            <a:r>
              <a:rPr lang="it-IT" dirty="0" err="1"/>
              <a:t>I</a:t>
            </a:r>
            <a:r>
              <a:rPr lang="it-IT" dirty="0" err="1" smtClean="0"/>
              <a:t>perlassità</a:t>
            </a:r>
            <a:r>
              <a:rPr lang="it-IT" dirty="0" smtClean="0"/>
              <a:t> </a:t>
            </a:r>
            <a:r>
              <a:rPr lang="it-IT" dirty="0"/>
              <a:t>articolare e </a:t>
            </a:r>
            <a:r>
              <a:rPr lang="it-IT" dirty="0" smtClean="0"/>
              <a:t>legamentosa; </a:t>
            </a:r>
            <a:r>
              <a:rPr lang="it-IT" b="1" dirty="0" smtClean="0"/>
              <a:t>cifosi</a:t>
            </a:r>
            <a:r>
              <a:rPr lang="it-IT" dirty="0"/>
              <a:t>, </a:t>
            </a:r>
            <a:r>
              <a:rPr lang="it-IT" b="1" dirty="0"/>
              <a:t>lordosi</a:t>
            </a:r>
            <a:r>
              <a:rPr lang="it-IT" dirty="0"/>
              <a:t> e </a:t>
            </a:r>
            <a:r>
              <a:rPr lang="it-IT" b="1" dirty="0"/>
              <a:t>scoliosi</a:t>
            </a:r>
            <a:r>
              <a:rPr lang="it-IT" dirty="0"/>
              <a:t> </a:t>
            </a:r>
            <a:r>
              <a:rPr lang="it-IT" dirty="0" smtClean="0"/>
              <a:t>(di solito </a:t>
            </a:r>
            <a:r>
              <a:rPr lang="it-IT" dirty="0"/>
              <a:t>dai 10 anni di </a:t>
            </a:r>
            <a:r>
              <a:rPr lang="it-IT" dirty="0" smtClean="0"/>
              <a:t>vita)</a:t>
            </a:r>
          </a:p>
          <a:p>
            <a:pPr algn="just"/>
            <a:endParaRPr lang="it-IT" dirty="0" smtClean="0"/>
          </a:p>
          <a:p>
            <a:pPr algn="just"/>
            <a:endParaRPr lang="it-IT" dirty="0"/>
          </a:p>
          <a:p>
            <a:pPr algn="just"/>
            <a:r>
              <a:rPr lang="it-IT" b="1" dirty="0">
                <a:solidFill>
                  <a:srgbClr val="0070C0"/>
                </a:solidFill>
              </a:rPr>
              <a:t>Problematiche cliniche in ambito </a:t>
            </a:r>
            <a:r>
              <a:rPr lang="it-IT" b="1" dirty="0" smtClean="0">
                <a:solidFill>
                  <a:srgbClr val="0070C0"/>
                </a:solidFill>
              </a:rPr>
              <a:t>otorinolaringoiatrico</a:t>
            </a:r>
          </a:p>
          <a:p>
            <a:pPr algn="just"/>
            <a:r>
              <a:rPr lang="it-IT" dirty="0" smtClean="0"/>
              <a:t>Le </a:t>
            </a:r>
            <a:r>
              <a:rPr lang="it-IT" b="1" dirty="0"/>
              <a:t>otiti medie </a:t>
            </a:r>
            <a:r>
              <a:rPr lang="it-IT" b="1" dirty="0" smtClean="0"/>
              <a:t>recidivanti </a:t>
            </a:r>
            <a:r>
              <a:rPr lang="it-IT" dirty="0"/>
              <a:t>sono più comuni rispetto alla </a:t>
            </a:r>
            <a:r>
              <a:rPr lang="it-IT" dirty="0" smtClean="0"/>
              <a:t>popolazione generale </a:t>
            </a:r>
            <a:r>
              <a:rPr lang="it-IT" dirty="0"/>
              <a:t>(50% degli affetti</a:t>
            </a:r>
            <a:r>
              <a:rPr lang="it-IT" dirty="0" smtClean="0"/>
              <a:t>), con possibile riscontro </a:t>
            </a:r>
            <a:r>
              <a:rPr lang="it-IT" dirty="0"/>
              <a:t>di </a:t>
            </a:r>
            <a:r>
              <a:rPr lang="it-IT" b="1" dirty="0"/>
              <a:t>ipoacusia</a:t>
            </a:r>
            <a:r>
              <a:rPr lang="it-IT" dirty="0"/>
              <a:t> (24%) sia di </a:t>
            </a:r>
            <a:r>
              <a:rPr lang="it-IT" dirty="0" smtClean="0"/>
              <a:t>tipo trasmissivo </a:t>
            </a:r>
            <a:r>
              <a:rPr lang="it-IT" dirty="0"/>
              <a:t>che </a:t>
            </a:r>
            <a:r>
              <a:rPr lang="it-IT" dirty="0" smtClean="0"/>
              <a:t>neurosensoriale. Anomalie anatomiche del </a:t>
            </a:r>
            <a:r>
              <a:rPr lang="it-IT" b="1" dirty="0" smtClean="0"/>
              <a:t>naso</a:t>
            </a:r>
            <a:r>
              <a:rPr lang="it-IT" dirty="0" smtClean="0"/>
              <a:t>. Anomalie del tono cartilagineo della </a:t>
            </a:r>
            <a:r>
              <a:rPr lang="it-IT" b="1" dirty="0" smtClean="0"/>
              <a:t>laringe</a:t>
            </a:r>
            <a:endParaRPr lang="it-IT" dirty="0" smtClean="0"/>
          </a:p>
          <a:p>
            <a:pPr algn="just"/>
            <a:endParaRPr lang="it-IT" dirty="0" smtClean="0"/>
          </a:p>
          <a:p>
            <a:pPr algn="just"/>
            <a:endParaRPr lang="it-IT" dirty="0"/>
          </a:p>
          <a:p>
            <a:pPr algn="just"/>
            <a:r>
              <a:rPr lang="it-IT" b="1" dirty="0" smtClean="0">
                <a:solidFill>
                  <a:srgbClr val="0070C0"/>
                </a:solidFill>
              </a:rPr>
              <a:t>Problematiche cliniche in ambito odontoiatrico e maxillo-facciale</a:t>
            </a:r>
          </a:p>
          <a:p>
            <a:pPr algn="just"/>
            <a:r>
              <a:rPr lang="it-IT" dirty="0" smtClean="0"/>
              <a:t>Sovraffollamento dentario e </a:t>
            </a:r>
            <a:r>
              <a:rPr lang="it-IT" b="1" dirty="0" err="1" smtClean="0"/>
              <a:t>malocclusione</a:t>
            </a:r>
            <a:r>
              <a:rPr lang="it-IT" b="1" dirty="0" smtClean="0"/>
              <a:t> delle arcate</a:t>
            </a:r>
            <a:r>
              <a:rPr lang="it-IT" dirty="0" smtClean="0"/>
              <a:t>; palato </a:t>
            </a:r>
            <a:r>
              <a:rPr lang="it-IT" dirty="0" err="1" smtClean="0"/>
              <a:t>ogivo</a:t>
            </a:r>
            <a:r>
              <a:rPr lang="it-IT" dirty="0" smtClean="0"/>
              <a:t>; ipoplasia mandibolare</a:t>
            </a:r>
            <a:endParaRPr lang="it-IT" b="1" dirty="0" smtClean="0"/>
          </a:p>
          <a:p>
            <a:pPr algn="just"/>
            <a:endParaRPr lang="it-IT" b="1" dirty="0"/>
          </a:p>
        </p:txBody>
      </p:sp>
    </p:spTree>
    <p:extLst>
      <p:ext uri="{BB962C8B-B14F-4D97-AF65-F5344CB8AC3E}">
        <p14:creationId xmlns:p14="http://schemas.microsoft.com/office/powerpoint/2010/main" val="1873941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2970" y="44624"/>
            <a:ext cx="9085534" cy="729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b="1" dirty="0" smtClean="0">
                <a:solidFill>
                  <a:srgbClr val="0070C0"/>
                </a:solidFill>
              </a:rPr>
              <a:t>Problematiche </a:t>
            </a:r>
            <a:r>
              <a:rPr lang="it-IT" b="1" dirty="0">
                <a:solidFill>
                  <a:srgbClr val="0070C0"/>
                </a:solidFill>
              </a:rPr>
              <a:t>cliniche in ambito </a:t>
            </a:r>
            <a:r>
              <a:rPr lang="it-IT" b="1" dirty="0" smtClean="0">
                <a:solidFill>
                  <a:srgbClr val="0070C0"/>
                </a:solidFill>
              </a:rPr>
              <a:t>cardiologico</a:t>
            </a:r>
            <a:endParaRPr lang="it-IT" b="1" dirty="0">
              <a:solidFill>
                <a:srgbClr val="0070C0"/>
              </a:solidFill>
            </a:endParaRPr>
          </a:p>
          <a:p>
            <a:pPr algn="just"/>
            <a:r>
              <a:rPr lang="it-IT" dirty="0"/>
              <a:t>Le cardiopatie congenite sono state riscontrate nel 24-38% dei pazienti, di cui il 65% presentavano difetto unico (in particolare dotto arterioso pervio, difetti settali sia atriali che ventricolari, coartazione aortica o stenosi della polmonare), mentre il 35% avevano difetti multipli e più complessi </a:t>
            </a:r>
            <a:endParaRPr lang="it-IT" dirty="0" smtClean="0"/>
          </a:p>
          <a:p>
            <a:pPr algn="just"/>
            <a:endParaRPr lang="it-IT" dirty="0" smtClean="0"/>
          </a:p>
          <a:p>
            <a:pPr algn="just"/>
            <a:endParaRPr lang="it-IT" dirty="0"/>
          </a:p>
          <a:p>
            <a:pPr algn="just"/>
            <a:r>
              <a:rPr lang="it-IT" b="1" dirty="0" smtClean="0">
                <a:solidFill>
                  <a:srgbClr val="0070C0"/>
                </a:solidFill>
              </a:rPr>
              <a:t>Problematiche </a:t>
            </a:r>
            <a:r>
              <a:rPr lang="it-IT" b="1" dirty="0">
                <a:solidFill>
                  <a:srgbClr val="0070C0"/>
                </a:solidFill>
              </a:rPr>
              <a:t>cliniche in ambito </a:t>
            </a:r>
            <a:r>
              <a:rPr lang="it-IT" b="1" dirty="0" smtClean="0">
                <a:solidFill>
                  <a:srgbClr val="0070C0"/>
                </a:solidFill>
              </a:rPr>
              <a:t>anestesiologico</a:t>
            </a:r>
            <a:endParaRPr lang="it-IT" b="1" dirty="0">
              <a:solidFill>
                <a:srgbClr val="0070C0"/>
              </a:solidFill>
            </a:endParaRPr>
          </a:p>
          <a:p>
            <a:pPr algn="just"/>
            <a:r>
              <a:rPr lang="it-IT" dirty="0"/>
              <a:t>In seguito ad uso di agenti bloccanti neuromuscolari, quali la </a:t>
            </a:r>
            <a:r>
              <a:rPr lang="it-IT" dirty="0" err="1"/>
              <a:t>succinilcolina</a:t>
            </a:r>
            <a:r>
              <a:rPr lang="it-IT" dirty="0"/>
              <a:t>, o farmaci con azione cardioattiva, come l’atropina o la </a:t>
            </a:r>
            <a:r>
              <a:rPr lang="it-IT" dirty="0" err="1"/>
              <a:t>neostigmina</a:t>
            </a:r>
            <a:r>
              <a:rPr lang="it-IT" dirty="0"/>
              <a:t>, è stato osservato lo sviluppo di aritmie </a:t>
            </a:r>
            <a:r>
              <a:rPr lang="it-IT" dirty="0" smtClean="0"/>
              <a:t>cardiache</a:t>
            </a:r>
          </a:p>
          <a:p>
            <a:pPr algn="just"/>
            <a:endParaRPr lang="it-IT" b="1" dirty="0" smtClean="0"/>
          </a:p>
          <a:p>
            <a:pPr algn="just"/>
            <a:endParaRPr lang="it-IT" b="1" dirty="0"/>
          </a:p>
          <a:p>
            <a:pPr algn="just"/>
            <a:r>
              <a:rPr lang="it-IT" b="1" dirty="0" smtClean="0">
                <a:solidFill>
                  <a:srgbClr val="0070C0"/>
                </a:solidFill>
              </a:rPr>
              <a:t>Problematiche cliniche in ambito gastroenterologico</a:t>
            </a:r>
          </a:p>
          <a:p>
            <a:pPr algn="just"/>
            <a:r>
              <a:rPr lang="it-IT" dirty="0" smtClean="0"/>
              <a:t>Nei primi mesi di vita </a:t>
            </a:r>
            <a:r>
              <a:rPr lang="it-IT" dirty="0"/>
              <a:t>si riscontrano comunemente problemi </a:t>
            </a:r>
            <a:r>
              <a:rPr lang="it-IT" dirty="0" smtClean="0"/>
              <a:t>di suzione e </a:t>
            </a:r>
            <a:r>
              <a:rPr lang="it-IT" dirty="0"/>
              <a:t>alimentazione, </a:t>
            </a:r>
            <a:r>
              <a:rPr lang="it-IT" dirty="0" smtClean="0"/>
              <a:t>sovente </a:t>
            </a:r>
            <a:r>
              <a:rPr lang="it-IT" dirty="0"/>
              <a:t>aggravati dalla presenza di reflusso </a:t>
            </a:r>
            <a:r>
              <a:rPr lang="it-IT" dirty="0" smtClean="0"/>
              <a:t>gastro-esofageo</a:t>
            </a:r>
          </a:p>
          <a:p>
            <a:pPr algn="just"/>
            <a:endParaRPr lang="it-IT" dirty="0"/>
          </a:p>
          <a:p>
            <a:pPr algn="just"/>
            <a:endParaRPr lang="it-IT" dirty="0" smtClean="0"/>
          </a:p>
          <a:p>
            <a:pPr algn="just"/>
            <a:r>
              <a:rPr lang="it-IT" b="1" dirty="0" smtClean="0">
                <a:solidFill>
                  <a:srgbClr val="0070C0"/>
                </a:solidFill>
              </a:rPr>
              <a:t>Problematiche cliniche in ambito auxologico e nutrizionale</a:t>
            </a:r>
          </a:p>
          <a:p>
            <a:pPr algn="just"/>
            <a:r>
              <a:rPr lang="it-IT" dirty="0" smtClean="0"/>
              <a:t>Inversione </a:t>
            </a:r>
            <a:r>
              <a:rPr lang="it-IT" dirty="0"/>
              <a:t>del trend </a:t>
            </a:r>
            <a:r>
              <a:rPr lang="it-IT" dirty="0" smtClean="0"/>
              <a:t>di crescita ponderale con </a:t>
            </a:r>
            <a:r>
              <a:rPr lang="it-IT" dirty="0"/>
              <a:t>tendenza al sovrappeso nei </a:t>
            </a:r>
            <a:r>
              <a:rPr lang="it-IT" dirty="0" smtClean="0"/>
              <a:t>maschi (in età prescolare) e nelle femmine (in età preadolescenziale), con persistenza della tendenza in età di transizione in entrambi i sessi, che non presentano lo </a:t>
            </a:r>
            <a:r>
              <a:rPr lang="it-IT" dirty="0" err="1" smtClean="0"/>
              <a:t>spurt</a:t>
            </a:r>
            <a:r>
              <a:rPr lang="it-IT" dirty="0" smtClean="0"/>
              <a:t> di crescita puberale, con bassa statura definitiva nel 78% dei casi e rapporto P/H </a:t>
            </a:r>
            <a:r>
              <a:rPr lang="it-IT" dirty="0" smtClean="0"/>
              <a:t>&gt; </a:t>
            </a:r>
            <a:r>
              <a:rPr lang="it-IT" dirty="0" smtClean="0"/>
              <a:t>95°pC </a:t>
            </a:r>
            <a:endParaRPr lang="it-IT" dirty="0"/>
          </a:p>
          <a:p>
            <a:pPr algn="just"/>
            <a:endParaRPr lang="it-IT" dirty="0"/>
          </a:p>
          <a:p>
            <a:pPr algn="just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713187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a 1">
            <a:extLst>
              <a:ext uri="{FF2B5EF4-FFF2-40B4-BE49-F238E27FC236}">
                <a16:creationId xmlns="" xmlns:a16="http://schemas.microsoft.com/office/drawing/2014/main" id="{7E5744A2-5ADF-4C3E-8648-6E4A05709C6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79552670"/>
              </p:ext>
            </p:extLst>
          </p:nvPr>
        </p:nvGraphicFramePr>
        <p:xfrm>
          <a:off x="755576" y="980728"/>
          <a:ext cx="7488832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Rettangolo 8">
            <a:extLst>
              <a:ext uri="{FF2B5EF4-FFF2-40B4-BE49-F238E27FC236}">
                <a16:creationId xmlns="" xmlns:a16="http://schemas.microsoft.com/office/drawing/2014/main" id="{7B20AA31-3D55-4D0C-97B0-5D14F63B0F77}"/>
              </a:ext>
            </a:extLst>
          </p:cNvPr>
          <p:cNvSpPr/>
          <p:nvPr/>
        </p:nvSpPr>
        <p:spPr>
          <a:xfrm>
            <a:off x="5262112" y="1484784"/>
            <a:ext cx="3846391" cy="95410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800" b="1" i="0" u="none" strike="noStrike" kern="1200" cap="none" spc="0" normalizeH="0" baseline="0" noProof="0" dirty="0">
                <a:ln w="10160">
                  <a:solidFill>
                    <a:srgbClr val="4BACC6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Arial" charset="0"/>
              </a:rPr>
              <a:t>Malattie da aumento del lavoro respiratorio</a:t>
            </a:r>
          </a:p>
        </p:txBody>
      </p:sp>
      <p:sp>
        <p:nvSpPr>
          <p:cNvPr id="11" name="Rettangolo 10">
            <a:extLst>
              <a:ext uri="{FF2B5EF4-FFF2-40B4-BE49-F238E27FC236}">
                <a16:creationId xmlns="" xmlns:a16="http://schemas.microsoft.com/office/drawing/2014/main" id="{5D54B3B6-549B-40F7-B2FF-1E8D31D8CB4D}"/>
              </a:ext>
            </a:extLst>
          </p:cNvPr>
          <p:cNvSpPr/>
          <p:nvPr/>
        </p:nvSpPr>
        <p:spPr>
          <a:xfrm>
            <a:off x="0" y="5877272"/>
            <a:ext cx="4211960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800" b="1" i="0" u="none" strike="noStrike" kern="1200" cap="none" spc="0" normalizeH="0" baseline="0" noProof="0" dirty="0">
                <a:ln w="10160">
                  <a:solidFill>
                    <a:srgbClr val="4BACC6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Arial" charset="0"/>
              </a:rPr>
              <a:t>Malattie da alterazione del controllo </a:t>
            </a:r>
            <a:r>
              <a:rPr kumimoji="0" lang="it-IT" sz="2800" b="1" i="0" u="none" strike="noStrike" kern="1200" cap="none" spc="0" normalizeH="0" baseline="0" noProof="0" dirty="0" err="1">
                <a:ln w="10160">
                  <a:solidFill>
                    <a:srgbClr val="4BACC6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Arial" charset="0"/>
              </a:rPr>
              <a:t>troncoencefalico</a:t>
            </a:r>
            <a:endParaRPr kumimoji="0" lang="it-IT" sz="2800" b="1" i="0" u="none" strike="noStrike" kern="1200" cap="none" spc="0" normalizeH="0" baseline="0" noProof="0" dirty="0">
              <a:ln w="10160">
                <a:solidFill>
                  <a:srgbClr val="4BACC6"/>
                </a:solidFill>
                <a:prstDash val="solid"/>
              </a:ln>
              <a:solidFill>
                <a:srgbClr val="FF33CC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Calibri"/>
              <a:ea typeface="+mn-ea"/>
              <a:cs typeface="Arial" charset="0"/>
            </a:endParaRPr>
          </a:p>
        </p:txBody>
      </p:sp>
      <p:sp>
        <p:nvSpPr>
          <p:cNvPr id="14" name="Rettangolo 13">
            <a:extLst>
              <a:ext uri="{FF2B5EF4-FFF2-40B4-BE49-F238E27FC236}">
                <a16:creationId xmlns="" xmlns:a16="http://schemas.microsoft.com/office/drawing/2014/main" id="{B4A54578-B21D-41E1-BD04-7B5EE09205DC}"/>
              </a:ext>
            </a:extLst>
          </p:cNvPr>
          <p:cNvSpPr/>
          <p:nvPr/>
        </p:nvSpPr>
        <p:spPr>
          <a:xfrm>
            <a:off x="5652120" y="5877272"/>
            <a:ext cx="3456384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800" b="1" i="0" u="none" strike="noStrike" kern="1200" cap="none" spc="0" normalizeH="0" baseline="0" noProof="0" dirty="0">
                <a:ln w="10160">
                  <a:solidFill>
                    <a:srgbClr val="4BACC6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Arial" charset="0"/>
              </a:rPr>
              <a:t>Malattie da deficit dei muscoli respiratori</a:t>
            </a:r>
          </a:p>
        </p:txBody>
      </p:sp>
      <p:sp>
        <p:nvSpPr>
          <p:cNvPr id="12" name="Rettangolo 11"/>
          <p:cNvSpPr/>
          <p:nvPr/>
        </p:nvSpPr>
        <p:spPr>
          <a:xfrm>
            <a:off x="5580112" y="0"/>
            <a:ext cx="3600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Aft>
                <a:spcPts val="0"/>
              </a:spcAft>
            </a:pPr>
            <a:r>
              <a:rPr lang="it-IT" sz="1200" dirty="0">
                <a:solidFill>
                  <a:schemeClr val="tx2">
                    <a:lumMod val="40000"/>
                    <a:lumOff val="60000"/>
                  </a:schemeClr>
                </a:solidFill>
                <a:latin typeface="Arial Narrow" pitchFamily="34" charset="0"/>
              </a:rPr>
              <a:t>Gli aspetti </a:t>
            </a:r>
            <a:r>
              <a:rPr lang="it-IT" sz="120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Arial Narrow" pitchFamily="34" charset="0"/>
              </a:rPr>
              <a:t>fisiopatologici dell’insufficienza respiratoria cronica</a:t>
            </a:r>
          </a:p>
          <a:p>
            <a:pPr algn="ctr" fontAlgn="auto">
              <a:spcAft>
                <a:spcPts val="0"/>
              </a:spcAft>
            </a:pPr>
            <a:r>
              <a:rPr lang="it-IT" sz="120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Arial Narrow" pitchFamily="34" charset="0"/>
              </a:rPr>
              <a:t>in </a:t>
            </a:r>
            <a:r>
              <a:rPr lang="it-IT" sz="1200" dirty="0">
                <a:solidFill>
                  <a:schemeClr val="tx2">
                    <a:lumMod val="40000"/>
                    <a:lumOff val="60000"/>
                  </a:schemeClr>
                </a:solidFill>
                <a:latin typeface="Arial Narrow" pitchFamily="34" charset="0"/>
              </a:rPr>
              <a:t>età pediatrica e di </a:t>
            </a:r>
            <a:r>
              <a:rPr lang="it-IT" sz="120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Arial Narrow" pitchFamily="34" charset="0"/>
              </a:rPr>
              <a:t>transizione</a:t>
            </a:r>
            <a:endParaRPr lang="it-IT" sz="1200" dirty="0">
              <a:solidFill>
                <a:schemeClr val="tx2">
                  <a:lumMod val="40000"/>
                  <a:lumOff val="6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0" y="0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it-IT" sz="2800" b="1" dirty="0" smtClean="0">
                <a:solidFill>
                  <a:srgbClr val="FF0000"/>
                </a:solidFill>
              </a:rPr>
              <a:t>IMPLICAZIONI RESPIRATORIE</a:t>
            </a:r>
            <a:endParaRPr lang="it-IT" sz="2800" b="1" dirty="0">
              <a:solidFill>
                <a:srgbClr val="FF0000"/>
              </a:solidFill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0" y="404664"/>
            <a:ext cx="50040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sz="1400" dirty="0" smtClean="0">
                <a:solidFill>
                  <a:schemeClr val="bg1">
                    <a:lumMod val="50000"/>
                  </a:schemeClr>
                </a:solidFill>
              </a:rPr>
              <a:t>  Nel </a:t>
            </a:r>
            <a:r>
              <a:rPr lang="it-IT" sz="1400" dirty="0">
                <a:solidFill>
                  <a:schemeClr val="bg1">
                    <a:lumMod val="50000"/>
                  </a:schemeClr>
                </a:solidFill>
              </a:rPr>
              <a:t>51% dei pazienti con </a:t>
            </a:r>
            <a:r>
              <a:rPr lang="it-IT" sz="1400" dirty="0" smtClean="0">
                <a:solidFill>
                  <a:schemeClr val="bg1">
                    <a:lumMod val="50000"/>
                  </a:schemeClr>
                </a:solidFill>
              </a:rPr>
              <a:t>RTS </a:t>
            </a:r>
            <a:r>
              <a:rPr lang="it-IT" sz="1400" dirty="0">
                <a:solidFill>
                  <a:schemeClr val="bg1">
                    <a:lumMod val="50000"/>
                  </a:schemeClr>
                </a:solidFill>
              </a:rPr>
              <a:t>sono state descritte problematiche cliniche in ambito </a:t>
            </a:r>
            <a:r>
              <a:rPr lang="it-IT" sz="1400" dirty="0" smtClean="0">
                <a:solidFill>
                  <a:schemeClr val="bg1">
                    <a:lumMod val="50000"/>
                  </a:schemeClr>
                </a:solidFill>
              </a:rPr>
              <a:t>respiratorio, </a:t>
            </a:r>
            <a:r>
              <a:rPr lang="it-IT" sz="1400" dirty="0">
                <a:solidFill>
                  <a:schemeClr val="bg1">
                    <a:lumMod val="50000"/>
                  </a:schemeClr>
                </a:solidFill>
              </a:rPr>
              <a:t>con particolare riguardo per i </a:t>
            </a:r>
            <a:r>
              <a:rPr lang="it-IT" sz="1400" b="1" dirty="0" smtClean="0">
                <a:solidFill>
                  <a:schemeClr val="bg1">
                    <a:lumMod val="50000"/>
                  </a:schemeClr>
                </a:solidFill>
              </a:rPr>
              <a:t>Disturbi Respiratori nel </a:t>
            </a:r>
            <a:r>
              <a:rPr lang="it-IT" sz="1400" b="1" dirty="0" smtClean="0">
                <a:solidFill>
                  <a:schemeClr val="bg1">
                    <a:lumMod val="50000"/>
                  </a:schemeClr>
                </a:solidFill>
              </a:rPr>
              <a:t>Sonno (DRS) </a:t>
            </a:r>
            <a:endParaRPr lang="it-IT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28333" y="3861048"/>
            <a:ext cx="30511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600" dirty="0" smtClean="0">
                <a:solidFill>
                  <a:schemeClr val="bg1">
                    <a:lumMod val="50000"/>
                  </a:schemeClr>
                </a:solidFill>
              </a:rPr>
              <a:t>Central </a:t>
            </a:r>
            <a:r>
              <a:rPr lang="it-IT" sz="1600" dirty="0" err="1" smtClean="0">
                <a:solidFill>
                  <a:schemeClr val="bg1">
                    <a:lumMod val="50000"/>
                  </a:schemeClr>
                </a:solidFill>
              </a:rPr>
              <a:t>hypoventilation</a:t>
            </a:r>
            <a:r>
              <a:rPr lang="it-IT" sz="16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it-IT" sz="1600" dirty="0" err="1" smtClean="0">
                <a:solidFill>
                  <a:schemeClr val="bg1">
                    <a:lumMod val="50000"/>
                  </a:schemeClr>
                </a:solidFill>
              </a:rPr>
              <a:t>syndrome</a:t>
            </a:r>
            <a:r>
              <a:rPr lang="it-IT" sz="16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</a:p>
          <a:p>
            <a:r>
              <a:rPr lang="it-IT" sz="1600" smtClean="0">
                <a:solidFill>
                  <a:schemeClr val="bg1">
                    <a:lumMod val="50000"/>
                  </a:schemeClr>
                </a:solidFill>
              </a:rPr>
              <a:t>in </a:t>
            </a:r>
            <a:r>
              <a:rPr lang="it-IT" sz="1600" dirty="0" smtClean="0">
                <a:solidFill>
                  <a:schemeClr val="bg1">
                    <a:lumMod val="50000"/>
                  </a:schemeClr>
                </a:solidFill>
              </a:rPr>
              <a:t>malformazione </a:t>
            </a:r>
            <a:r>
              <a:rPr lang="it-IT" sz="1600" dirty="0">
                <a:solidFill>
                  <a:schemeClr val="bg1">
                    <a:lumMod val="50000"/>
                  </a:schemeClr>
                </a:solidFill>
              </a:rPr>
              <a:t>di Chiari </a:t>
            </a:r>
          </a:p>
        </p:txBody>
      </p:sp>
      <p:sp>
        <p:nvSpPr>
          <p:cNvPr id="5" name="Rettangolo 4"/>
          <p:cNvSpPr/>
          <p:nvPr/>
        </p:nvSpPr>
        <p:spPr>
          <a:xfrm>
            <a:off x="6948264" y="5013176"/>
            <a:ext cx="22322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600" dirty="0" smtClean="0">
                <a:solidFill>
                  <a:schemeClr val="bg1">
                    <a:lumMod val="50000"/>
                  </a:schemeClr>
                </a:solidFill>
              </a:rPr>
              <a:t>OSAS da ipotonia assiale </a:t>
            </a:r>
            <a:endParaRPr lang="it-IT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-36512" y="1733907"/>
            <a:ext cx="41764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600" dirty="0">
                <a:solidFill>
                  <a:schemeClr val="bg1">
                    <a:lumMod val="50000"/>
                  </a:schemeClr>
                </a:solidFill>
              </a:rPr>
              <a:t>OSAS da </a:t>
            </a:r>
            <a:r>
              <a:rPr lang="it-IT" sz="1600" dirty="0" smtClean="0">
                <a:solidFill>
                  <a:schemeClr val="bg1">
                    <a:lumMod val="50000"/>
                  </a:schemeClr>
                </a:solidFill>
              </a:rPr>
              <a:t>anomalie del massiccio facciale</a:t>
            </a:r>
          </a:p>
          <a:p>
            <a:r>
              <a:rPr lang="it-IT" sz="1600" dirty="0" smtClean="0">
                <a:solidFill>
                  <a:schemeClr val="bg1">
                    <a:lumMod val="50000"/>
                  </a:schemeClr>
                </a:solidFill>
              </a:rPr>
              <a:t>(palato ogivale; </a:t>
            </a:r>
            <a:r>
              <a:rPr lang="it-IT" sz="1600" dirty="0" err="1" smtClean="0">
                <a:solidFill>
                  <a:schemeClr val="bg1">
                    <a:lumMod val="50000"/>
                  </a:schemeClr>
                </a:solidFill>
              </a:rPr>
              <a:t>malocclusione</a:t>
            </a:r>
            <a:r>
              <a:rPr lang="it-IT" sz="1600" dirty="0" smtClean="0">
                <a:solidFill>
                  <a:schemeClr val="bg1">
                    <a:lumMod val="50000"/>
                  </a:schemeClr>
                </a:solidFill>
              </a:rPr>
              <a:t>; micrognazia)</a:t>
            </a:r>
          </a:p>
          <a:p>
            <a:r>
              <a:rPr lang="it-IT" sz="1600" dirty="0" smtClean="0">
                <a:solidFill>
                  <a:schemeClr val="bg1">
                    <a:lumMod val="50000"/>
                  </a:schemeClr>
                </a:solidFill>
              </a:rPr>
              <a:t>OSAS da facile </a:t>
            </a:r>
            <a:r>
              <a:rPr lang="it-IT" sz="1600" dirty="0" err="1">
                <a:solidFill>
                  <a:schemeClr val="bg1">
                    <a:lumMod val="50000"/>
                  </a:schemeClr>
                </a:solidFill>
              </a:rPr>
              <a:t>collassabilità</a:t>
            </a:r>
            <a:r>
              <a:rPr lang="it-IT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it-IT" sz="1600" dirty="0" smtClean="0">
                <a:solidFill>
                  <a:schemeClr val="bg1">
                    <a:lumMod val="50000"/>
                  </a:schemeClr>
                </a:solidFill>
              </a:rPr>
              <a:t>delle pareti laringee</a:t>
            </a:r>
            <a:endParaRPr lang="it-IT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5724128" y="2492896"/>
            <a:ext cx="367240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600" dirty="0" smtClean="0">
                <a:solidFill>
                  <a:schemeClr val="bg1">
                    <a:lumMod val="50000"/>
                  </a:schemeClr>
                </a:solidFill>
              </a:rPr>
              <a:t>OSAS da ridotta </a:t>
            </a:r>
            <a:r>
              <a:rPr lang="it-IT" sz="1600" dirty="0" err="1">
                <a:solidFill>
                  <a:schemeClr val="bg1">
                    <a:lumMod val="50000"/>
                  </a:schemeClr>
                </a:solidFill>
              </a:rPr>
              <a:t>compliance</a:t>
            </a:r>
            <a:r>
              <a:rPr lang="it-IT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it-IT" sz="1600" dirty="0" smtClean="0">
                <a:solidFill>
                  <a:schemeClr val="bg1">
                    <a:lumMod val="50000"/>
                  </a:schemeClr>
                </a:solidFill>
              </a:rPr>
              <a:t>polmonare</a:t>
            </a:r>
          </a:p>
          <a:p>
            <a:pPr marL="285750" indent="-285750">
              <a:buFontTx/>
              <a:buChar char="-"/>
            </a:pPr>
            <a:r>
              <a:rPr lang="it-IT" sz="1600" dirty="0" smtClean="0">
                <a:solidFill>
                  <a:schemeClr val="bg1">
                    <a:lumMod val="50000"/>
                  </a:schemeClr>
                </a:solidFill>
              </a:rPr>
              <a:t>per </a:t>
            </a:r>
            <a:r>
              <a:rPr lang="it-IT" sz="1600" dirty="0">
                <a:solidFill>
                  <a:schemeClr val="bg1">
                    <a:lumMod val="50000"/>
                  </a:schemeClr>
                </a:solidFill>
              </a:rPr>
              <a:t>alterazioni della gabbia </a:t>
            </a:r>
            <a:r>
              <a:rPr lang="it-IT" sz="1600" dirty="0" smtClean="0">
                <a:solidFill>
                  <a:schemeClr val="bg1">
                    <a:lumMod val="50000"/>
                  </a:schemeClr>
                </a:solidFill>
              </a:rPr>
              <a:t>toracica</a:t>
            </a:r>
          </a:p>
          <a:p>
            <a:pPr marL="285750" indent="-285750">
              <a:buFontTx/>
              <a:buChar char="-"/>
            </a:pPr>
            <a:r>
              <a:rPr lang="it-IT" sz="1600" dirty="0" smtClean="0">
                <a:solidFill>
                  <a:schemeClr val="bg1">
                    <a:lumMod val="50000"/>
                  </a:schemeClr>
                </a:solidFill>
              </a:rPr>
              <a:t>per </a:t>
            </a:r>
            <a:r>
              <a:rPr lang="it-IT" sz="1600" dirty="0">
                <a:solidFill>
                  <a:schemeClr val="bg1">
                    <a:lumMod val="50000"/>
                  </a:schemeClr>
                </a:solidFill>
              </a:rPr>
              <a:t>obesità morbigena</a:t>
            </a:r>
          </a:p>
        </p:txBody>
      </p:sp>
    </p:spTree>
    <p:extLst>
      <p:ext uri="{BB962C8B-B14F-4D97-AF65-F5344CB8AC3E}">
        <p14:creationId xmlns:p14="http://schemas.microsoft.com/office/powerpoint/2010/main" val="4107077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44624"/>
            <a:ext cx="9143999" cy="537707"/>
          </a:xfrm>
        </p:spPr>
        <p:txBody>
          <a:bodyPr/>
          <a:lstStyle/>
          <a:p>
            <a:r>
              <a:rPr lang="it-IT" sz="2000" dirty="0" err="1">
                <a:solidFill>
                  <a:schemeClr val="bg1">
                    <a:lumMod val="50000"/>
                  </a:schemeClr>
                </a:solidFill>
                <a:latin typeface="Calibri" pitchFamily="34" charset="0"/>
              </a:rPr>
              <a:t>Chronic</a:t>
            </a:r>
            <a:r>
              <a:rPr lang="it-IT" sz="2000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</a:rPr>
              <a:t> </a:t>
            </a:r>
            <a:r>
              <a:rPr lang="it-IT" sz="2000" dirty="0" err="1">
                <a:solidFill>
                  <a:schemeClr val="bg1">
                    <a:lumMod val="50000"/>
                  </a:schemeClr>
                </a:solidFill>
                <a:latin typeface="Calibri" pitchFamily="34" charset="0"/>
              </a:rPr>
              <a:t>Respiratory</a:t>
            </a:r>
            <a:r>
              <a:rPr lang="it-IT" sz="2000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</a:rPr>
              <a:t> </a:t>
            </a:r>
            <a:r>
              <a:rPr lang="it-IT" sz="2000" dirty="0" err="1">
                <a:solidFill>
                  <a:schemeClr val="bg1">
                    <a:lumMod val="50000"/>
                  </a:schemeClr>
                </a:solidFill>
                <a:latin typeface="Calibri" pitchFamily="34" charset="0"/>
              </a:rPr>
              <a:t>Failure</a:t>
            </a:r>
            <a:endParaRPr lang="it-IT" sz="2000" dirty="0">
              <a:solidFill>
                <a:schemeClr val="bg1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108325" y="764704"/>
            <a:ext cx="3125788" cy="323165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it-IT" sz="1500" dirty="0" err="1">
                <a:solidFill>
                  <a:schemeClr val="bg1"/>
                </a:solidFill>
              </a:rPr>
              <a:t>Chronic</a:t>
            </a:r>
            <a:r>
              <a:rPr lang="it-IT" sz="1500" dirty="0">
                <a:solidFill>
                  <a:schemeClr val="bg1"/>
                </a:solidFill>
              </a:rPr>
              <a:t> </a:t>
            </a:r>
            <a:r>
              <a:rPr lang="it-IT" sz="1500" dirty="0" err="1">
                <a:solidFill>
                  <a:schemeClr val="bg1"/>
                </a:solidFill>
              </a:rPr>
              <a:t>Respiratory</a:t>
            </a:r>
            <a:r>
              <a:rPr lang="it-IT" sz="1500" dirty="0">
                <a:solidFill>
                  <a:schemeClr val="bg1"/>
                </a:solidFill>
              </a:rPr>
              <a:t> </a:t>
            </a:r>
            <a:r>
              <a:rPr lang="it-IT" sz="1500" dirty="0" err="1">
                <a:solidFill>
                  <a:schemeClr val="bg1"/>
                </a:solidFill>
              </a:rPr>
              <a:t>Failure</a:t>
            </a:r>
            <a:endParaRPr lang="it-IT" sz="1500" dirty="0">
              <a:solidFill>
                <a:schemeClr val="bg1"/>
              </a:solidFill>
            </a:endParaRPr>
          </a:p>
        </p:txBody>
      </p:sp>
      <p:cxnSp>
        <p:nvCxnSpPr>
          <p:cNvPr id="6" name="Connettore 1 5"/>
          <p:cNvCxnSpPr>
            <a:cxnSpLocks noChangeShapeType="1"/>
          </p:cNvCxnSpPr>
          <p:nvPr/>
        </p:nvCxnSpPr>
        <p:spPr bwMode="auto">
          <a:xfrm>
            <a:off x="4654550" y="2631101"/>
            <a:ext cx="0" cy="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Connettore 1 6"/>
          <p:cNvCxnSpPr>
            <a:cxnSpLocks noChangeShapeType="1"/>
          </p:cNvCxnSpPr>
          <p:nvPr/>
        </p:nvCxnSpPr>
        <p:spPr bwMode="auto">
          <a:xfrm>
            <a:off x="4654550" y="1124744"/>
            <a:ext cx="0" cy="263525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" name="Connettore 1 7"/>
          <p:cNvCxnSpPr>
            <a:cxnSpLocks noChangeShapeType="1"/>
          </p:cNvCxnSpPr>
          <p:nvPr/>
        </p:nvCxnSpPr>
        <p:spPr bwMode="auto">
          <a:xfrm>
            <a:off x="2857500" y="1412776"/>
            <a:ext cx="0" cy="263525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Connettore 1 8"/>
          <p:cNvCxnSpPr>
            <a:cxnSpLocks noChangeShapeType="1"/>
          </p:cNvCxnSpPr>
          <p:nvPr/>
        </p:nvCxnSpPr>
        <p:spPr bwMode="auto">
          <a:xfrm>
            <a:off x="6424613" y="1412776"/>
            <a:ext cx="0" cy="263525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104777" y="1700808"/>
            <a:ext cx="2037699" cy="553998"/>
          </a:xfrm>
          <a:prstGeom prst="rect">
            <a:avLst/>
          </a:prstGeom>
          <a:solidFill>
            <a:srgbClr val="0070C0"/>
          </a:solidFill>
          <a:ln w="9525">
            <a:solidFill>
              <a:srgbClr val="0070C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it-IT" sz="1500" dirty="0" err="1">
                <a:solidFill>
                  <a:schemeClr val="bg1"/>
                </a:solidFill>
                <a:latin typeface="Century Gothic"/>
                <a:cs typeface="Century Gothic"/>
              </a:rPr>
              <a:t>Failure</a:t>
            </a:r>
            <a:r>
              <a:rPr lang="it-IT" sz="1500" dirty="0">
                <a:solidFill>
                  <a:schemeClr val="bg1"/>
                </a:solidFill>
                <a:latin typeface="Century Gothic"/>
                <a:cs typeface="Century Gothic"/>
              </a:rPr>
              <a:t> of </a:t>
            </a:r>
            <a:r>
              <a:rPr lang="it-IT" sz="1500" dirty="0" err="1">
                <a:solidFill>
                  <a:schemeClr val="bg1"/>
                </a:solidFill>
                <a:latin typeface="Century Gothic"/>
                <a:cs typeface="Century Gothic"/>
              </a:rPr>
              <a:t>central</a:t>
            </a:r>
            <a:r>
              <a:rPr lang="it-IT" sz="1500" dirty="0">
                <a:solidFill>
                  <a:schemeClr val="bg1"/>
                </a:solidFill>
                <a:latin typeface="Century Gothic"/>
                <a:cs typeface="Century Gothic"/>
              </a:rPr>
              <a:t> control of </a:t>
            </a:r>
            <a:r>
              <a:rPr lang="it-IT" sz="1500" dirty="0" err="1">
                <a:solidFill>
                  <a:schemeClr val="bg1"/>
                </a:solidFill>
                <a:latin typeface="Century Gothic"/>
                <a:cs typeface="Century Gothic"/>
              </a:rPr>
              <a:t>breathing</a:t>
            </a:r>
            <a:endParaRPr lang="it-IT" sz="1500" dirty="0">
              <a:solidFill>
                <a:schemeClr val="bg1"/>
              </a:solidFill>
              <a:latin typeface="Century Gothic"/>
              <a:cs typeface="Century Gothic"/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2293938" y="1700808"/>
            <a:ext cx="1216025" cy="553998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it-IT" sz="1500" dirty="0" err="1">
                <a:solidFill>
                  <a:schemeClr val="bg1"/>
                </a:solidFill>
                <a:latin typeface="Century Gothic"/>
                <a:ea typeface="ＭＳ Ｐゴシック" charset="-128"/>
                <a:cs typeface="Century Gothic"/>
              </a:rPr>
              <a:t>Pump</a:t>
            </a:r>
            <a:r>
              <a:rPr lang="it-IT" sz="1500" dirty="0">
                <a:solidFill>
                  <a:schemeClr val="bg1"/>
                </a:solidFill>
                <a:latin typeface="Century Gothic"/>
                <a:ea typeface="ＭＳ Ｐゴシック" charset="-128"/>
                <a:cs typeface="Century Gothic"/>
              </a:rPr>
              <a:t> </a:t>
            </a:r>
            <a:r>
              <a:rPr lang="it-IT" sz="1500" dirty="0" err="1">
                <a:solidFill>
                  <a:schemeClr val="bg1"/>
                </a:solidFill>
                <a:latin typeface="Century Gothic"/>
                <a:ea typeface="ＭＳ Ｐゴシック" charset="-128"/>
                <a:cs typeface="Century Gothic"/>
              </a:rPr>
              <a:t>Failure</a:t>
            </a:r>
            <a:endParaRPr lang="it-IT" sz="1500" dirty="0">
              <a:solidFill>
                <a:schemeClr val="bg1"/>
              </a:solidFill>
              <a:latin typeface="Century Gothic"/>
              <a:ea typeface="ＭＳ Ｐゴシック" charset="-128"/>
              <a:cs typeface="Century Gothic"/>
            </a:endParaRP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5573713" y="1700808"/>
            <a:ext cx="1665287" cy="323165"/>
          </a:xfrm>
          <a:prstGeom prst="rect">
            <a:avLst/>
          </a:prstGeom>
          <a:solidFill>
            <a:schemeClr val="accent4">
              <a:lumMod val="75000"/>
            </a:schemeClr>
          </a:solidFill>
          <a:ln w="9525">
            <a:solidFill>
              <a:schemeClr val="accent4">
                <a:lumMod val="7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it-IT" sz="1500" dirty="0" err="1">
                <a:solidFill>
                  <a:schemeClr val="bg1"/>
                </a:solidFill>
                <a:latin typeface="Century Gothic"/>
                <a:ea typeface="ＭＳ Ｐゴシック" charset="-128"/>
                <a:cs typeface="Century Gothic"/>
              </a:rPr>
              <a:t>Lung</a:t>
            </a:r>
            <a:r>
              <a:rPr lang="it-IT" sz="1500" dirty="0">
                <a:solidFill>
                  <a:schemeClr val="bg1"/>
                </a:solidFill>
                <a:latin typeface="Century Gothic"/>
                <a:ea typeface="ＭＳ Ｐゴシック" charset="-128"/>
                <a:cs typeface="Century Gothic"/>
              </a:rPr>
              <a:t> </a:t>
            </a:r>
            <a:r>
              <a:rPr lang="it-IT" sz="1500" dirty="0" err="1">
                <a:solidFill>
                  <a:schemeClr val="bg1"/>
                </a:solidFill>
                <a:latin typeface="Century Gothic"/>
                <a:ea typeface="ＭＳ Ｐゴシック" charset="-128"/>
                <a:cs typeface="Century Gothic"/>
              </a:rPr>
              <a:t>Failure</a:t>
            </a:r>
            <a:endParaRPr lang="it-IT" sz="1500" dirty="0">
              <a:solidFill>
                <a:schemeClr val="bg1"/>
              </a:solidFill>
              <a:latin typeface="Century Gothic"/>
              <a:ea typeface="ＭＳ Ｐゴシック" charset="-128"/>
              <a:cs typeface="Century Gothic"/>
            </a:endParaRP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895477" y="2564904"/>
            <a:ext cx="1909763" cy="553998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it-IT" sz="1500" dirty="0" err="1">
                <a:solidFill>
                  <a:schemeClr val="bg1"/>
                </a:solidFill>
                <a:latin typeface="Century Gothic"/>
                <a:ea typeface="ＭＳ Ｐゴシック" charset="-128"/>
                <a:cs typeface="Century Gothic"/>
              </a:rPr>
              <a:t>Respiratory</a:t>
            </a:r>
            <a:r>
              <a:rPr lang="it-IT" sz="1500" dirty="0">
                <a:solidFill>
                  <a:schemeClr val="bg1"/>
                </a:solidFill>
                <a:latin typeface="Century Gothic"/>
                <a:ea typeface="ＭＳ Ｐゴシック" charset="-128"/>
                <a:cs typeface="Century Gothic"/>
              </a:rPr>
              <a:t> </a:t>
            </a:r>
            <a:r>
              <a:rPr lang="it-IT" sz="1500" dirty="0" err="1">
                <a:solidFill>
                  <a:schemeClr val="bg1"/>
                </a:solidFill>
                <a:latin typeface="Century Gothic"/>
                <a:ea typeface="ＭＳ Ｐゴシック" charset="-128"/>
                <a:cs typeface="Century Gothic"/>
              </a:rPr>
              <a:t>Muscles</a:t>
            </a:r>
            <a:endParaRPr lang="it-IT" sz="1500" dirty="0">
              <a:solidFill>
                <a:schemeClr val="bg1"/>
              </a:solidFill>
              <a:latin typeface="Century Gothic"/>
              <a:ea typeface="ＭＳ Ｐゴシック" charset="-128"/>
              <a:cs typeface="Century Gothic"/>
            </a:endParaRPr>
          </a:p>
        </p:txBody>
      </p:sp>
      <p:cxnSp>
        <p:nvCxnSpPr>
          <p:cNvPr id="14" name="Connettore 1 13"/>
          <p:cNvCxnSpPr>
            <a:cxnSpLocks noChangeShapeType="1"/>
          </p:cNvCxnSpPr>
          <p:nvPr/>
        </p:nvCxnSpPr>
        <p:spPr bwMode="auto">
          <a:xfrm>
            <a:off x="1035050" y="1412776"/>
            <a:ext cx="0" cy="261937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4025902" y="2636912"/>
            <a:ext cx="1457325" cy="323165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it-IT" sz="1500" dirty="0" err="1">
                <a:solidFill>
                  <a:schemeClr val="bg1"/>
                </a:solidFill>
                <a:latin typeface="Century Gothic"/>
                <a:ea typeface="ＭＳ Ｐゴシック" charset="-128"/>
                <a:cs typeface="Century Gothic"/>
              </a:rPr>
              <a:t>Chest</a:t>
            </a:r>
            <a:r>
              <a:rPr lang="it-IT" sz="1500" dirty="0">
                <a:solidFill>
                  <a:schemeClr val="bg1"/>
                </a:solidFill>
                <a:latin typeface="Century Gothic"/>
                <a:ea typeface="ＭＳ Ｐゴシック" charset="-128"/>
                <a:cs typeface="Century Gothic"/>
              </a:rPr>
              <a:t> </a:t>
            </a:r>
            <a:r>
              <a:rPr lang="it-IT" sz="1500" dirty="0" err="1">
                <a:solidFill>
                  <a:schemeClr val="bg1"/>
                </a:solidFill>
                <a:latin typeface="Century Gothic"/>
                <a:ea typeface="ＭＳ Ｐゴシック" charset="-128"/>
                <a:cs typeface="Century Gothic"/>
              </a:rPr>
              <a:t>Wall</a:t>
            </a:r>
            <a:endParaRPr lang="it-IT" sz="1500" dirty="0">
              <a:solidFill>
                <a:schemeClr val="bg1"/>
              </a:solidFill>
              <a:latin typeface="Century Gothic"/>
              <a:ea typeface="ＭＳ Ｐゴシック" charset="-128"/>
              <a:cs typeface="Century Gothic"/>
            </a:endParaRPr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5724128" y="2636912"/>
            <a:ext cx="1524000" cy="323165"/>
          </a:xfrm>
          <a:prstGeom prst="rect">
            <a:avLst/>
          </a:prstGeom>
          <a:solidFill>
            <a:schemeClr val="accent2">
              <a:lumMod val="75000"/>
            </a:schemeClr>
          </a:solidFill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it-IT" sz="1500" dirty="0" err="1">
                <a:solidFill>
                  <a:schemeClr val="bg1"/>
                </a:solidFill>
                <a:latin typeface="Century Gothic"/>
                <a:ea typeface="ＭＳ Ｐゴシック" charset="-128"/>
                <a:cs typeface="Century Gothic"/>
              </a:rPr>
              <a:t>Airways</a:t>
            </a:r>
            <a:endParaRPr lang="it-IT" sz="1500" dirty="0">
              <a:solidFill>
                <a:schemeClr val="bg1"/>
              </a:solidFill>
              <a:latin typeface="Century Gothic"/>
              <a:ea typeface="ＭＳ Ｐゴシック" charset="-128"/>
              <a:cs typeface="Century Gothic"/>
            </a:endParaRP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7415213" y="2636912"/>
            <a:ext cx="1631950" cy="323165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it-IT" sz="1500" dirty="0" err="1">
                <a:solidFill>
                  <a:schemeClr val="bg1"/>
                </a:solidFill>
                <a:latin typeface="Century Gothic"/>
                <a:ea typeface="ＭＳ Ｐゴシック" charset="-128"/>
                <a:cs typeface="Century Gothic"/>
              </a:rPr>
              <a:t>Parenchyma</a:t>
            </a:r>
            <a:endParaRPr lang="it-IT" sz="1500" dirty="0">
              <a:solidFill>
                <a:schemeClr val="bg1"/>
              </a:solidFill>
              <a:latin typeface="Century Gothic"/>
              <a:ea typeface="ＭＳ Ｐゴシック" charset="-128"/>
              <a:cs typeface="Century Gothic"/>
            </a:endParaRPr>
          </a:p>
        </p:txBody>
      </p:sp>
      <p:cxnSp>
        <p:nvCxnSpPr>
          <p:cNvPr id="18" name="Connettore 1 17"/>
          <p:cNvCxnSpPr>
            <a:cxnSpLocks noChangeShapeType="1"/>
          </p:cNvCxnSpPr>
          <p:nvPr/>
        </p:nvCxnSpPr>
        <p:spPr bwMode="auto">
          <a:xfrm>
            <a:off x="6442075" y="2085355"/>
            <a:ext cx="0" cy="263525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Connettore 1 18"/>
          <p:cNvCxnSpPr>
            <a:cxnSpLocks noChangeShapeType="1"/>
          </p:cNvCxnSpPr>
          <p:nvPr/>
        </p:nvCxnSpPr>
        <p:spPr bwMode="auto">
          <a:xfrm>
            <a:off x="4654550" y="2348880"/>
            <a:ext cx="3589338" cy="15875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Connettore 1 19"/>
          <p:cNvCxnSpPr>
            <a:cxnSpLocks noChangeShapeType="1"/>
          </p:cNvCxnSpPr>
          <p:nvPr/>
        </p:nvCxnSpPr>
        <p:spPr bwMode="auto">
          <a:xfrm>
            <a:off x="8231188" y="2420888"/>
            <a:ext cx="0" cy="1397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Connettore 1 20"/>
          <p:cNvCxnSpPr>
            <a:cxnSpLocks noChangeShapeType="1"/>
          </p:cNvCxnSpPr>
          <p:nvPr/>
        </p:nvCxnSpPr>
        <p:spPr bwMode="auto">
          <a:xfrm>
            <a:off x="4667250" y="2420888"/>
            <a:ext cx="0" cy="1397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" name="Connettore 1 23"/>
          <p:cNvCxnSpPr>
            <a:cxnSpLocks noChangeShapeType="1"/>
          </p:cNvCxnSpPr>
          <p:nvPr/>
        </p:nvCxnSpPr>
        <p:spPr bwMode="auto">
          <a:xfrm>
            <a:off x="6450013" y="2410916"/>
            <a:ext cx="0" cy="153988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" name="Connettore 1 33"/>
          <p:cNvCxnSpPr>
            <a:cxnSpLocks noChangeShapeType="1"/>
          </p:cNvCxnSpPr>
          <p:nvPr/>
        </p:nvCxnSpPr>
        <p:spPr bwMode="auto">
          <a:xfrm>
            <a:off x="1035051" y="1412776"/>
            <a:ext cx="5407025" cy="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" name="Connettore 1 34"/>
          <p:cNvCxnSpPr>
            <a:cxnSpLocks noChangeShapeType="1"/>
          </p:cNvCxnSpPr>
          <p:nvPr/>
        </p:nvCxnSpPr>
        <p:spPr bwMode="auto">
          <a:xfrm>
            <a:off x="2865438" y="2276872"/>
            <a:ext cx="0" cy="263525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7" name="Ovale 36"/>
          <p:cNvSpPr/>
          <p:nvPr/>
        </p:nvSpPr>
        <p:spPr>
          <a:xfrm>
            <a:off x="2477044" y="1638820"/>
            <a:ext cx="893953" cy="638052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t-IT"/>
          </a:p>
        </p:txBody>
      </p:sp>
      <p:sp>
        <p:nvSpPr>
          <p:cNvPr id="41" name="Ovale 40"/>
          <p:cNvSpPr/>
          <p:nvPr/>
        </p:nvSpPr>
        <p:spPr>
          <a:xfrm>
            <a:off x="5686543" y="1566812"/>
            <a:ext cx="1410293" cy="638052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t-IT"/>
          </a:p>
        </p:txBody>
      </p:sp>
      <p:sp>
        <p:nvSpPr>
          <p:cNvPr id="42" name="Ovale 41"/>
          <p:cNvSpPr/>
          <p:nvPr/>
        </p:nvSpPr>
        <p:spPr>
          <a:xfrm>
            <a:off x="136476" y="1494756"/>
            <a:ext cx="2006221" cy="1070148"/>
          </a:xfrm>
          <a:prstGeom prst="ellipse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t-IT"/>
          </a:p>
        </p:txBody>
      </p:sp>
      <p:pic>
        <p:nvPicPr>
          <p:cNvPr id="66" name="Immagine 65">
            <a:extLst>
              <a:ext uri="{FF2B5EF4-FFF2-40B4-BE49-F238E27FC236}">
                <a16:creationId xmlns="" xmlns:a16="http://schemas.microsoft.com/office/drawing/2014/main" id="{41BC0B10-3D52-4DCB-B45E-91666DE0CFA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713" t="10781" r="18500" b="5179"/>
          <a:stretch/>
        </p:blipFill>
        <p:spPr>
          <a:xfrm>
            <a:off x="35496" y="3229694"/>
            <a:ext cx="4837959" cy="3583675"/>
          </a:xfrm>
          <a:prstGeom prst="rect">
            <a:avLst/>
          </a:prstGeom>
        </p:spPr>
      </p:pic>
      <p:sp>
        <p:nvSpPr>
          <p:cNvPr id="60" name="Ovale 59">
            <a:extLst>
              <a:ext uri="{FF2B5EF4-FFF2-40B4-BE49-F238E27FC236}">
                <a16:creationId xmlns="" xmlns:a16="http://schemas.microsoft.com/office/drawing/2014/main" id="{5AEFAF9B-A66B-41E3-AA52-D90FE7AE4E4A}"/>
              </a:ext>
            </a:extLst>
          </p:cNvPr>
          <p:cNvSpPr/>
          <p:nvPr/>
        </p:nvSpPr>
        <p:spPr>
          <a:xfrm>
            <a:off x="2123728" y="4952765"/>
            <a:ext cx="1165872" cy="852499"/>
          </a:xfrm>
          <a:prstGeom prst="ellipse">
            <a:avLst/>
          </a:prstGeom>
          <a:noFill/>
          <a:ln w="762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Segnaposto contenuto 2"/>
          <p:cNvSpPr>
            <a:spLocks noGrp="1"/>
          </p:cNvSpPr>
          <p:nvPr>
            <p:ph idx="1"/>
          </p:nvPr>
        </p:nvSpPr>
        <p:spPr>
          <a:xfrm>
            <a:off x="6961517" y="4196"/>
            <a:ext cx="2173233" cy="484013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>
              <a:buNone/>
            </a:pPr>
            <a:r>
              <a:rPr lang="it-IT" sz="800" dirty="0" err="1">
                <a:solidFill>
                  <a:schemeClr val="bg1">
                    <a:lumMod val="50000"/>
                  </a:schemeClr>
                </a:solidFill>
              </a:rPr>
              <a:t>Amin</a:t>
            </a:r>
            <a:r>
              <a:rPr lang="it-IT" sz="800" dirty="0">
                <a:solidFill>
                  <a:schemeClr val="bg1">
                    <a:lumMod val="50000"/>
                  </a:schemeClr>
                </a:solidFill>
              </a:rPr>
              <a:t> RS et Al. </a:t>
            </a:r>
            <a:r>
              <a:rPr lang="it-IT" sz="800" dirty="0" err="1">
                <a:solidFill>
                  <a:schemeClr val="bg1">
                    <a:lumMod val="50000"/>
                  </a:schemeClr>
                </a:solidFill>
              </a:rPr>
              <a:t>Tracheostomy</a:t>
            </a:r>
            <a:r>
              <a:rPr lang="it-IT" sz="800" dirty="0">
                <a:solidFill>
                  <a:schemeClr val="bg1">
                    <a:lumMod val="50000"/>
                  </a:schemeClr>
                </a:solidFill>
              </a:rPr>
              <a:t> and Home </a:t>
            </a:r>
            <a:r>
              <a:rPr lang="it-IT" sz="800" dirty="0" err="1">
                <a:solidFill>
                  <a:schemeClr val="bg1">
                    <a:lumMod val="50000"/>
                  </a:schemeClr>
                </a:solidFill>
              </a:rPr>
              <a:t>Ventilation</a:t>
            </a:r>
            <a:r>
              <a:rPr lang="it-IT" sz="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it-IT" sz="800" dirty="0" smtClean="0">
                <a:solidFill>
                  <a:schemeClr val="bg1">
                    <a:lumMod val="50000"/>
                  </a:schemeClr>
                </a:solidFill>
              </a:rPr>
              <a:t>in </a:t>
            </a:r>
            <a:r>
              <a:rPr lang="it-IT" sz="800" dirty="0" err="1" smtClean="0">
                <a:solidFill>
                  <a:schemeClr val="bg1">
                    <a:lumMod val="50000"/>
                  </a:schemeClr>
                </a:solidFill>
              </a:rPr>
              <a:t>Children</a:t>
            </a:r>
            <a:r>
              <a:rPr lang="it-IT" sz="800" dirty="0">
                <a:solidFill>
                  <a:schemeClr val="bg1">
                    <a:lumMod val="50000"/>
                  </a:schemeClr>
                </a:solidFill>
              </a:rPr>
              <a:t>. </a:t>
            </a:r>
            <a:r>
              <a:rPr lang="it-IT" sz="800" dirty="0" err="1">
                <a:solidFill>
                  <a:schemeClr val="bg1">
                    <a:lumMod val="50000"/>
                  </a:schemeClr>
                </a:solidFill>
              </a:rPr>
              <a:t>Seminars</a:t>
            </a:r>
            <a:r>
              <a:rPr lang="it-IT" sz="800" dirty="0">
                <a:solidFill>
                  <a:schemeClr val="bg1">
                    <a:lumMod val="50000"/>
                  </a:schemeClr>
                </a:solidFill>
              </a:rPr>
              <a:t> in </a:t>
            </a:r>
            <a:r>
              <a:rPr lang="it-IT" sz="800" dirty="0" err="1">
                <a:solidFill>
                  <a:schemeClr val="bg1">
                    <a:lumMod val="50000"/>
                  </a:schemeClr>
                </a:solidFill>
              </a:rPr>
              <a:t>Neonatology</a:t>
            </a:r>
            <a:r>
              <a:rPr lang="it-IT" sz="800" dirty="0">
                <a:solidFill>
                  <a:schemeClr val="bg1">
                    <a:lumMod val="50000"/>
                  </a:schemeClr>
                </a:solidFill>
              </a:rPr>
              <a:t> 2003, (8) 127 -</a:t>
            </a:r>
            <a:r>
              <a:rPr lang="it-IT" sz="800" dirty="0" smtClean="0">
                <a:solidFill>
                  <a:schemeClr val="bg1">
                    <a:lumMod val="50000"/>
                  </a:schemeClr>
                </a:solidFill>
              </a:rPr>
              <a:t>135 </a:t>
            </a:r>
            <a:endParaRPr lang="it-IT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98" t="24102" r="35529" b="27179"/>
          <a:stretch/>
        </p:blipFill>
        <p:spPr bwMode="auto">
          <a:xfrm>
            <a:off x="5292080" y="3229694"/>
            <a:ext cx="3853689" cy="3628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86" t="11624" r="29904" b="12308"/>
          <a:stretch/>
        </p:blipFill>
        <p:spPr bwMode="auto">
          <a:xfrm>
            <a:off x="5275835" y="3225214"/>
            <a:ext cx="3855446" cy="3632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990500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60" grpId="0" animBg="1"/>
    </p:bld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704</TotalTime>
  <Words>1408</Words>
  <Application>Microsoft Office PowerPoint</Application>
  <PresentationFormat>Presentazione su schermo (4:3)</PresentationFormat>
  <Paragraphs>307</Paragraphs>
  <Slides>22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Titoli diapositive</vt:lpstr>
      </vt:variant>
      <vt:variant>
        <vt:i4>22</vt:i4>
      </vt:variant>
    </vt:vector>
  </HeadingPairs>
  <TitlesOfParts>
    <vt:vector size="24" baseType="lpstr">
      <vt:lpstr>Tema di Office</vt:lpstr>
      <vt:lpstr>1_Tema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Chronic Respiratory Failure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La Medicina del SONNO come Modello di prevenzione per il futuro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L.MASINI</dc:creator>
  <cp:lastModifiedBy>Pc</cp:lastModifiedBy>
  <cp:revision>87</cp:revision>
  <dcterms:created xsi:type="dcterms:W3CDTF">2024-03-04T17:35:34Z</dcterms:created>
  <dcterms:modified xsi:type="dcterms:W3CDTF">2024-03-15T10:39:23Z</dcterms:modified>
</cp:coreProperties>
</file>