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8" r:id="rId4"/>
    <p:sldId id="264" r:id="rId5"/>
    <p:sldId id="257" r:id="rId6"/>
    <p:sldId id="259" r:id="rId7"/>
    <p:sldId id="260" r:id="rId8"/>
    <p:sldId id="261" r:id="rId9"/>
    <p:sldId id="262" r:id="rId10"/>
    <p:sldId id="266" r:id="rId11"/>
    <p:sldId id="267" r:id="rId12"/>
    <p:sldId id="268" r:id="rId13"/>
    <p:sldId id="265" r:id="rId14"/>
    <p:sldId id="275" r:id="rId15"/>
    <p:sldId id="276" r:id="rId16"/>
    <p:sldId id="274" r:id="rId17"/>
    <p:sldId id="269" r:id="rId18"/>
    <p:sldId id="273" r:id="rId19"/>
    <p:sldId id="271" r:id="rId20"/>
    <p:sldId id="272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20F048-91C6-4718-8D03-613426E51214}" v="11" dt="2024-03-15T07:58:04.6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19.946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55,'1766'0,"-1488"13,8 1,-267-15,1-2,0 1,19-7,10-1,23-2,1 3,81 1,2816 11,-1581-5,-1245-10,-33 0,444 8,-314 6,-212-2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25.358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0 212,'89'1,"172"-22,-121-4,256-10,-379 35,690-31,-647 23,91-24,-101 20,1 3,0 2,0 3,1 1,51 5,-65-3,61-10,15-1,496 9,-314 5,241-2,-526 0,1 1,0 0,-1 0,21 6,-15-1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28.585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80,'0'2,"1"-1,-1 0,0 1,0-1,1 0,-1 1,0-1,1 0,-1 0,1 0,0 1,-1-1,1 0,0 0,0 0,0 0,0 0,0 0,0 0,0 0,0-1,0 1,0 0,0 0,0-1,2 1,39 9,-30-8,314 34,6-28,-34-2,1175 10,-969-18,554 2,-1012-2,1-3,67-15,-63 10,85-6,-97 12,-1-1,0-2,45-15,-37 9,76-10,39 16,-110 8,-1-4,81-12,-71 3,1 3,0 2,77 2,519 6,-627-1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33.887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1 110,'2197'0,"-1882"-27,-55 2,-43 20,132-7,490-28,2 41,-323 2,-315-4,771 17,-221-5,191 13,-458 10,-409-24,76 21,1 1,-143-30,684 108,-328-69,15-35,-221-8,157 18,-157-5,180-10,-154-3,357 2,-505-2,0-2,71-17,-66 11,79-6,-82 12,-1-2,41-11,-41 8,77-8,-56 11,83-19,-38 5,-29 3,-60 12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37.441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43,'346'-16,"295"3,-435 15,4553-1,-4739-2,0 0,33-8,-28 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46.106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0,'4'1,"0"-1,-1 1,1 0,0 0,0 0,-1 1,7 3,12 3,8 1,1-2,0-1,49 2,99-4,-112-4,1809 0,-822-2,-581 2,-438 2,-1 1,57 14,18 2,500-4,-411-17,533 32,548-7,-891-25,-208 1,423 12,481 8,-708-22,2137 3,-2444 3,110 20,34 2,449-21,-339-7,1369 3,-1241-13,-43 0,1163 12,-751 2,-657 11,-35 0,506-8,-355-6,-249 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09:57:49.787"/>
    </inkml:context>
    <inkml:brush xml:id="br0">
      <inkml:brushProperty name="width" value="0.5" units="cm"/>
      <inkml:brushProperty name="height" value="1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1 135,'93'-5,"170"-31,-84 8,921-37,1916 68,-1990-3,-1008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3T10:00:27.056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0,'0'0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CA8B37-F733-CD15-921F-363781EE1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96A0971-DF6F-2A40-AFEB-90F800EAB2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8BEF5B7-B5DE-C1B8-133B-C3BC4FCE4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2C96F6-8E80-0D60-00D4-5B25ABC0B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F2702BD-2565-8063-3933-BF7C25E8A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844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2409F6-24FA-5E94-F1E9-10D08C83D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52444FE-DD95-3BA2-1220-DAA0B706F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E61D20C-45CB-5207-9B9A-B1BF10B0F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D23E5F-2AAA-26CE-53AD-DBF6646AB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5D5BFA-942A-4BE9-E80D-60EB8F0EE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027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FBECE76-DEC6-6742-D235-CE8770E864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BCB5568-4CAB-BE42-4BB3-590E0BBED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D7F1F0D-693D-5EBE-FD8D-47C25B2F0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F49DE7-236C-4033-8031-DA2636BB1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8D4283-CD0F-B6DF-D603-0B227594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446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370B9B-281C-E177-ED4B-7C9220BD0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0FB2CAC-1A28-7437-7DB5-AC775C599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5CB3C84-8656-EB5E-5710-1E46F4A3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E40D0FA-1CE4-28BA-C1FF-AE5FE017D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BCAC44-6741-6CE2-80EE-C69E3A967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863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11CE9A-1EF3-FD70-FBB5-1AF279E0C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3C1745-4082-91CA-6A26-01EC51CF22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DD7E999-DC8E-A8DB-FC0E-A09AFF518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A56AE4C-0E86-1EE9-E5B9-D03B9CDBD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A74DA4-B42B-DCE0-6D8B-91869BCB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904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33F254-500F-0BCE-EC35-90DE92069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20545B8-168A-63D3-5BB1-A66E2B1427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982D677-5E79-E425-B7EE-C77E3D4D5D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B9DBD70-C782-827C-7558-4837744B9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A167B-2757-0388-C58A-7CE8691D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12D8CB9-4A45-8B46-2214-EC8250D3F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6738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55A83B-14C9-C4DB-8716-EBCA93F8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B140E85-E0AE-F408-C49D-A9A541F07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9AE00DF-657F-18AD-C483-82C600BE6E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9CE8CD-20F6-88A2-FAFA-121B39A30D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11D8699-AE24-F23D-F002-660BD2E60F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25FBE9C-37AB-432D-D445-C1D827FA7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FDA1DA9-4A91-7A2D-3073-9D8D6C932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37A406C-F6DB-1126-ABF8-576F5C3FC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229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03BC79-7E90-EF47-C69B-AA42DDFD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15A7172-3176-B054-0622-926CC50C7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C36C59D-C288-5A00-FA68-A10BC96DA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346E06D-05E0-4118-2FB9-DE276CD93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7026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118F194-6E76-84FC-6093-57989AE9A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02DE280-ED19-EFE8-9E5A-CF05615B7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703613-2DF4-A0D6-0564-DA20ACF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3406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5397AE-6312-217D-DBDE-630186BB3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4BB2341-97C9-1603-1DE6-8510136CA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A6D197D-F681-0D46-5FE9-7518FBF980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05034FF-5796-58C5-26DE-F8AF7AB9C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ED11741-C2DC-9AC4-A290-70C7FBEA9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3578CA3-21BB-A1D7-DA91-3B63203F9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516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83C2A5-C315-BA72-B952-FD27EAA46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A76931CA-BAAB-78B7-C0FD-3D953DC3A3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64A9266-DA06-C067-757E-64160F10C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F5A9F59-A8A9-C96E-9A7D-3E0209230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437E6D0-BF02-5E2B-7903-2FCA695B9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057B775-8182-40D9-846F-DC772D961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271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0535A3E-9DDB-53A7-ADFD-C16427E67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52E1D-51C8-64A7-EB89-262B07A1C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EC7F95-C950-7150-8253-3869FCA3D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870544-FCEA-4BA7-B8F9-69848AF0F9C6}" type="datetimeFigureOut">
              <a:rPr lang="it-IT" smtClean="0"/>
              <a:t>15/03/2024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D950A87-4FF5-65E2-BC1F-77DA397C7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A1F78A-4D66-FDE9-C54C-CD0AD314C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F8F799-910C-4312-9C82-4EA5FAA1F5A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37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customXml" Target="../ink/ink6.xml"/><Relationship Id="rId18" Type="http://schemas.openxmlformats.org/officeDocument/2006/relationships/image" Target="../media/image21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8.png"/><Relationship Id="rId17" Type="http://schemas.openxmlformats.org/officeDocument/2006/relationships/customXml" Target="../ink/ink8.xml"/><Relationship Id="rId2" Type="http://schemas.openxmlformats.org/officeDocument/2006/relationships/image" Target="../media/image13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customXml" Target="../ink/ink4.xml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434F9C56-A2B3-1148-6CE2-3C894ACBFA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62" t="21765" r="18203" b="17941"/>
          <a:stretch/>
        </p:blipFill>
        <p:spPr>
          <a:xfrm>
            <a:off x="228600" y="247650"/>
            <a:ext cx="3962400" cy="638175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96F3BAB-FD38-00EA-E410-60563D6607FC}"/>
              </a:ext>
            </a:extLst>
          </p:cNvPr>
          <p:cNvSpPr txBox="1"/>
          <p:nvPr/>
        </p:nvSpPr>
        <p:spPr>
          <a:xfrm>
            <a:off x="5141167" y="2767568"/>
            <a:ext cx="6503437" cy="14986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3200" dirty="0"/>
              <a:t>Aspetti Clinici Multidisciplinari</a:t>
            </a:r>
            <a:endParaRPr lang="it-IT" sz="3200" b="1" dirty="0"/>
          </a:p>
          <a:p>
            <a:pPr algn="ctr">
              <a:lnSpc>
                <a:spcPct val="150000"/>
              </a:lnSpc>
            </a:pPr>
            <a:r>
              <a:rPr lang="it-IT" sz="3200" b="1" dirty="0"/>
              <a:t>Il Ruolo del Pediatra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71884BC-27E2-3BBB-85C1-3CEA4789000F}"/>
              </a:ext>
            </a:extLst>
          </p:cNvPr>
          <p:cNvSpPr txBox="1"/>
          <p:nvPr/>
        </p:nvSpPr>
        <p:spPr>
          <a:xfrm>
            <a:off x="7183252" y="5306365"/>
            <a:ext cx="435443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2000" b="1" dirty="0"/>
              <a:t>Iris Scala, MD, PhD</a:t>
            </a:r>
            <a:endParaRPr lang="it-IT" sz="2000" dirty="0"/>
          </a:p>
          <a:p>
            <a:pPr algn="r"/>
            <a:r>
              <a:rPr lang="it-IT" dirty="0"/>
              <a:t>Genetica Clinica, UOC Pediatria Generale</a:t>
            </a:r>
          </a:p>
          <a:p>
            <a:pPr algn="r"/>
            <a:r>
              <a:rPr lang="it-IT" dirty="0"/>
              <a:t>Dipartimento Materno Infantile </a:t>
            </a:r>
          </a:p>
          <a:p>
            <a:pPr algn="r"/>
            <a:r>
              <a:rPr lang="it-IT" dirty="0"/>
              <a:t>AOU Federico II, Napoli</a:t>
            </a:r>
          </a:p>
        </p:txBody>
      </p:sp>
      <p:pic>
        <p:nvPicPr>
          <p:cNvPr id="8" name="Picture 2" descr="PIANO DI ORGANIZZAZIONE E FUNZIONAMENTO AZIENDALE (P.O.F.A.)">
            <a:extLst>
              <a:ext uri="{FF2B5EF4-FFF2-40B4-BE49-F238E27FC236}">
                <a16:creationId xmlns:a16="http://schemas.microsoft.com/office/drawing/2014/main" id="{F64319C6-0898-6566-94EA-B852EA138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336" y="178987"/>
            <a:ext cx="3293064" cy="189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000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/>
              <a:t>     Il ruolo del Pediatra – Pediatra di Libera Scelta</a:t>
            </a:r>
            <a:endParaRPr lang="it-IT" sz="2400" b="1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6706C83-6CFA-2FE4-396C-330237701997}"/>
              </a:ext>
            </a:extLst>
          </p:cNvPr>
          <p:cNvSpPr txBox="1"/>
          <p:nvPr/>
        </p:nvSpPr>
        <p:spPr>
          <a:xfrm>
            <a:off x="568750" y="991889"/>
            <a:ext cx="249703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Allattamento materno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43ED93A-C604-D108-9644-72E58690B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011" t="32279" r="6830" b="24203"/>
          <a:stretch/>
        </p:blipFill>
        <p:spPr>
          <a:xfrm>
            <a:off x="166537" y="1498860"/>
            <a:ext cx="9788165" cy="490228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01D01C52-8720-1E59-DC24-DACCC9479748}"/>
                  </a:ext>
                </a:extLst>
              </p14:cNvPr>
              <p14:cNvContentPartPr/>
              <p14:nvPr/>
            </p14:nvContentPartPr>
            <p14:xfrm>
              <a:off x="4515118" y="4118571"/>
              <a:ext cx="2957760" cy="29520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01D01C52-8720-1E59-DC24-DACCC947974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25478" y="3938931"/>
                <a:ext cx="3137400" cy="38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161632D6-8334-E402-BD85-8ADB6716DEA2}"/>
                  </a:ext>
                </a:extLst>
              </p14:cNvPr>
              <p14:cNvContentPartPr/>
              <p14:nvPr/>
            </p14:nvContentPartPr>
            <p14:xfrm>
              <a:off x="6664678" y="4297491"/>
              <a:ext cx="1428840" cy="76680"/>
            </p14:xfrm>
          </p:contentPart>
        </mc:Choice>
        <mc:Fallback xmlns=""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161632D6-8334-E402-BD85-8ADB6716DEA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74678" y="4117851"/>
                <a:ext cx="1608480" cy="43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put penna 10">
                <a:extLst>
                  <a:ext uri="{FF2B5EF4-FFF2-40B4-BE49-F238E27FC236}">
                    <a16:creationId xmlns:a16="http://schemas.microsoft.com/office/drawing/2014/main" id="{DD199FB1-4701-47B7-6068-2E0E10C85581}"/>
                  </a:ext>
                </a:extLst>
              </p14:cNvPr>
              <p14:cNvContentPartPr/>
              <p14:nvPr/>
            </p14:nvContentPartPr>
            <p14:xfrm>
              <a:off x="6768358" y="4326291"/>
              <a:ext cx="2241360" cy="67320"/>
            </p14:xfrm>
          </p:contentPart>
        </mc:Choice>
        <mc:Fallback xmlns="">
          <p:pic>
            <p:nvPicPr>
              <p:cNvPr id="11" name="Input penna 10">
                <a:extLst>
                  <a:ext uri="{FF2B5EF4-FFF2-40B4-BE49-F238E27FC236}">
                    <a16:creationId xmlns:a16="http://schemas.microsoft.com/office/drawing/2014/main" id="{DD199FB1-4701-47B7-6068-2E0E10C8558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78358" y="4146651"/>
                <a:ext cx="2421000" cy="42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32EA516F-CDBB-5BBE-3705-C5E924482103}"/>
                  </a:ext>
                </a:extLst>
              </p14:cNvPr>
              <p14:cNvContentPartPr/>
              <p14:nvPr/>
            </p14:nvContentPartPr>
            <p14:xfrm>
              <a:off x="1904038" y="4513851"/>
              <a:ext cx="4869720" cy="124920"/>
            </p14:xfrm>
          </p:contentPart>
        </mc:Choice>
        <mc:Fallback xmlns=""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32EA516F-CDBB-5BBE-3705-C5E92448210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814398" y="4334211"/>
                <a:ext cx="5049360" cy="48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7B2C6093-3135-4737-6F7A-A5F50498237D}"/>
                  </a:ext>
                </a:extLst>
              </p14:cNvPr>
              <p14:cNvContentPartPr/>
              <p14:nvPr/>
            </p14:nvContentPartPr>
            <p14:xfrm>
              <a:off x="6777718" y="4575411"/>
              <a:ext cx="2185560" cy="15480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7B2C6093-3135-4737-6F7A-A5F50498237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687718" y="4395771"/>
                <a:ext cx="2365200" cy="37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4" name="Input penna 13">
                <a:extLst>
                  <a:ext uri="{FF2B5EF4-FFF2-40B4-BE49-F238E27FC236}">
                    <a16:creationId xmlns:a16="http://schemas.microsoft.com/office/drawing/2014/main" id="{349B9958-55E5-CB7B-7437-8B65B8E93DD5}"/>
                  </a:ext>
                </a:extLst>
              </p14:cNvPr>
              <p14:cNvContentPartPr/>
              <p14:nvPr/>
            </p14:nvContentPartPr>
            <p14:xfrm>
              <a:off x="1941838" y="4741731"/>
              <a:ext cx="7103520" cy="86040"/>
            </p14:xfrm>
          </p:contentPart>
        </mc:Choice>
        <mc:Fallback xmlns="">
          <p:pic>
            <p:nvPicPr>
              <p:cNvPr id="14" name="Input penna 13">
                <a:extLst>
                  <a:ext uri="{FF2B5EF4-FFF2-40B4-BE49-F238E27FC236}">
                    <a16:creationId xmlns:a16="http://schemas.microsoft.com/office/drawing/2014/main" id="{349B9958-55E5-CB7B-7437-8B65B8E93DD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852198" y="4561731"/>
                <a:ext cx="7283160" cy="44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5" name="Input penna 14">
                <a:extLst>
                  <a:ext uri="{FF2B5EF4-FFF2-40B4-BE49-F238E27FC236}">
                    <a16:creationId xmlns:a16="http://schemas.microsoft.com/office/drawing/2014/main" id="{3A4FF489-E36C-6CA2-84C3-29D50604E2C6}"/>
                  </a:ext>
                </a:extLst>
              </p14:cNvPr>
              <p14:cNvContentPartPr/>
              <p14:nvPr/>
            </p14:nvContentPartPr>
            <p14:xfrm>
              <a:off x="1941838" y="5023251"/>
              <a:ext cx="2050560" cy="48600"/>
            </p14:xfrm>
          </p:contentPart>
        </mc:Choice>
        <mc:Fallback xmlns="">
          <p:pic>
            <p:nvPicPr>
              <p:cNvPr id="15" name="Input penna 14">
                <a:extLst>
                  <a:ext uri="{FF2B5EF4-FFF2-40B4-BE49-F238E27FC236}">
                    <a16:creationId xmlns:a16="http://schemas.microsoft.com/office/drawing/2014/main" id="{3A4FF489-E36C-6CA2-84C3-29D50604E2C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852198" y="4843611"/>
                <a:ext cx="2230200" cy="40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7">
            <p14:nvContentPartPr>
              <p14:cNvPr id="31" name="Input penna 30">
                <a:extLst>
                  <a:ext uri="{FF2B5EF4-FFF2-40B4-BE49-F238E27FC236}">
                    <a16:creationId xmlns:a16="http://schemas.microsoft.com/office/drawing/2014/main" id="{6F10330C-A3B8-747E-FBB5-3A327A12737E}"/>
                  </a:ext>
                </a:extLst>
              </p14:cNvPr>
              <p14:cNvContentPartPr/>
              <p14:nvPr/>
            </p14:nvContentPartPr>
            <p14:xfrm>
              <a:off x="-188742" y="2281131"/>
              <a:ext cx="360" cy="360"/>
            </p14:xfrm>
          </p:contentPart>
        </mc:Choice>
        <mc:Fallback xmlns="">
          <p:pic>
            <p:nvPicPr>
              <p:cNvPr id="31" name="Input penna 30">
                <a:extLst>
                  <a:ext uri="{FF2B5EF4-FFF2-40B4-BE49-F238E27FC236}">
                    <a16:creationId xmlns:a16="http://schemas.microsoft.com/office/drawing/2014/main" id="{6F10330C-A3B8-747E-FBB5-3A327A12737E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-206742" y="2173131"/>
                <a:ext cx="36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AAF8AD0-3D1F-C05C-50BA-978A672F00B6}"/>
              </a:ext>
            </a:extLst>
          </p:cNvPr>
          <p:cNvSpPr txBox="1"/>
          <p:nvPr/>
        </p:nvSpPr>
        <p:spPr>
          <a:xfrm>
            <a:off x="9598911" y="3638803"/>
            <a:ext cx="2222548" cy="25853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59% delle madri ha allattato in media per 7 mesi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50% delle madri è stata molto soddisfatta dell’esperienza di allattamento</a:t>
            </a:r>
          </a:p>
        </p:txBody>
      </p:sp>
    </p:spTree>
    <p:extLst>
      <p:ext uri="{BB962C8B-B14F-4D97-AF65-F5344CB8AC3E}">
        <p14:creationId xmlns:p14="http://schemas.microsoft.com/office/powerpoint/2010/main" val="2526435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/>
              <a:t>     Il ruolo del Pediatra – Pediatra di Libera Scelta</a:t>
            </a:r>
            <a:endParaRPr lang="it-IT" sz="2400" b="1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6706C83-6CFA-2FE4-396C-330237701997}"/>
              </a:ext>
            </a:extLst>
          </p:cNvPr>
          <p:cNvSpPr txBox="1"/>
          <p:nvPr/>
        </p:nvSpPr>
        <p:spPr>
          <a:xfrm>
            <a:off x="568750" y="991889"/>
            <a:ext cx="249703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Allattamento materno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F1708FB-E451-5489-6BD3-31C61087A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15" t="34025" r="6752" b="9138"/>
          <a:stretch/>
        </p:blipFill>
        <p:spPr>
          <a:xfrm>
            <a:off x="2055041" y="1527358"/>
            <a:ext cx="7475457" cy="499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62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di Libera Scelta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6706C83-6CFA-2FE4-396C-330237701997}"/>
              </a:ext>
            </a:extLst>
          </p:cNvPr>
          <p:cNvSpPr txBox="1"/>
          <p:nvPr/>
        </p:nvSpPr>
        <p:spPr>
          <a:xfrm>
            <a:off x="327429" y="729847"/>
            <a:ext cx="262097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Guidare le vaccinazioni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BCC2931-5B10-4FE3-18AA-A6820D3BD7F7}"/>
              </a:ext>
            </a:extLst>
          </p:cNvPr>
          <p:cNvSpPr txBox="1"/>
          <p:nvPr/>
        </p:nvSpPr>
        <p:spPr>
          <a:xfrm>
            <a:off x="929888" y="3987674"/>
            <a:ext cx="4037029" cy="25453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/>
              <a:t>E’ stata descritta in pochi casi </a:t>
            </a:r>
            <a:r>
              <a:rPr lang="it-IT" b="1" dirty="0" err="1"/>
              <a:t>immunodeficit</a:t>
            </a:r>
            <a:r>
              <a:rPr lang="it-IT" b="1" dirty="0"/>
              <a:t> umorale o cellulare con evidenze non conclusive</a:t>
            </a:r>
          </a:p>
          <a:p>
            <a:pPr algn="ctr">
              <a:lnSpc>
                <a:spcPct val="150000"/>
              </a:lnSpc>
            </a:pPr>
            <a:endParaRPr lang="it-IT" b="1" dirty="0"/>
          </a:p>
          <a:p>
            <a:pPr algn="ctr">
              <a:lnSpc>
                <a:spcPct val="150000"/>
              </a:lnSpc>
            </a:pPr>
            <a:r>
              <a:rPr lang="it-IT" b="1" dirty="0"/>
              <a:t>Possibile risposta ridotta agli antigeni polisaccaridici</a:t>
            </a:r>
          </a:p>
        </p:txBody>
      </p:sp>
      <p:pic>
        <p:nvPicPr>
          <p:cNvPr id="7" name="Immagine 6" descr="Immagine che contiene testo, schermata, linea, diagramma&#10;&#10;Descrizione generata automaticamente">
            <a:extLst>
              <a:ext uri="{FF2B5EF4-FFF2-40B4-BE49-F238E27FC236}">
                <a16:creationId xmlns:a16="http://schemas.microsoft.com/office/drawing/2014/main" id="{E5868632-3397-086F-7782-2B6DA9579A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48"/>
          <a:stretch/>
        </p:blipFill>
        <p:spPr>
          <a:xfrm>
            <a:off x="5122808" y="659659"/>
            <a:ext cx="6984351" cy="2847112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D828C827-48A2-BDB9-C7D7-39EC189494FC}"/>
              </a:ext>
            </a:extLst>
          </p:cNvPr>
          <p:cNvSpPr txBox="1"/>
          <p:nvPr/>
        </p:nvSpPr>
        <p:spPr>
          <a:xfrm>
            <a:off x="327429" y="1777315"/>
            <a:ext cx="3490427" cy="1298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/>
              <a:t>Tutte le vaccinazioni possono essere eseguite, come la popolazione generale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044F76E-3A3E-92DB-0D52-A721B936E505}"/>
              </a:ext>
            </a:extLst>
          </p:cNvPr>
          <p:cNvSpPr txBox="1"/>
          <p:nvPr/>
        </p:nvSpPr>
        <p:spPr>
          <a:xfrm>
            <a:off x="6596468" y="4393745"/>
            <a:ext cx="4037029" cy="1298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b="1" dirty="0"/>
              <a:t>Tutte le vaccinazioni sono raccomandate, anche per ridurre il rischio di ospedalizzazione</a:t>
            </a:r>
          </a:p>
        </p:txBody>
      </p:sp>
    </p:spTree>
    <p:extLst>
      <p:ext uri="{BB962C8B-B14F-4D97-AF65-F5344CB8AC3E}">
        <p14:creationId xmlns:p14="http://schemas.microsoft.com/office/powerpoint/2010/main" val="1497771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Ospedaliero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AD96EE0-F6D3-6768-518C-9A5917A20EEA}"/>
              </a:ext>
            </a:extLst>
          </p:cNvPr>
          <p:cNvSpPr txBox="1"/>
          <p:nvPr/>
        </p:nvSpPr>
        <p:spPr>
          <a:xfrm>
            <a:off x="327429" y="899529"/>
            <a:ext cx="624914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2000" b="1" dirty="0"/>
              <a:t>Rischio maggiore di ospedalizzazione, spesso in P.S.</a:t>
            </a:r>
          </a:p>
        </p:txBody>
      </p:sp>
    </p:spTree>
    <p:extLst>
      <p:ext uri="{BB962C8B-B14F-4D97-AF65-F5344CB8AC3E}">
        <p14:creationId xmlns:p14="http://schemas.microsoft.com/office/powerpoint/2010/main" val="1771939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Ospedaliero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AD96EE0-F6D3-6768-518C-9A5917A20EEA}"/>
              </a:ext>
            </a:extLst>
          </p:cNvPr>
          <p:cNvSpPr txBox="1"/>
          <p:nvPr/>
        </p:nvSpPr>
        <p:spPr>
          <a:xfrm>
            <a:off x="327429" y="899529"/>
            <a:ext cx="624914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2000" b="1" dirty="0"/>
              <a:t>Rischio maggiore di ospedalizzazione, spesso in P.S.</a:t>
            </a:r>
          </a:p>
        </p:txBody>
      </p:sp>
      <p:pic>
        <p:nvPicPr>
          <p:cNvPr id="18" name="Immagine 17" descr="Immagine che contiene testo, arcobaleno&#10;&#10;Descrizione generata automaticamente">
            <a:extLst>
              <a:ext uri="{FF2B5EF4-FFF2-40B4-BE49-F238E27FC236}">
                <a16:creationId xmlns:a16="http://schemas.microsoft.com/office/drawing/2014/main" id="{028DC9BE-5DFF-0248-10D3-7448706F75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0" r="4119" b="3230"/>
          <a:stretch/>
        </p:blipFill>
        <p:spPr>
          <a:xfrm>
            <a:off x="1470582" y="1579160"/>
            <a:ext cx="3487918" cy="5224456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49860446-47C2-80E9-BBA4-CF7FA7F4E7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6" t="2749" r="2470"/>
          <a:stretch/>
        </p:blipFill>
        <p:spPr>
          <a:xfrm>
            <a:off x="6865854" y="94267"/>
            <a:ext cx="4874355" cy="670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38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esperto di sindromi genetiche (tra cui RTS)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65B1D1-D7E1-31C8-B62C-E693DBDBA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934" y="251920"/>
            <a:ext cx="1499742" cy="187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D5E5C08-1C6A-5AC3-475A-CA2B41B38CDB}"/>
              </a:ext>
            </a:extLst>
          </p:cNvPr>
          <p:cNvSpPr txBox="1"/>
          <p:nvPr/>
        </p:nvSpPr>
        <p:spPr>
          <a:xfrm>
            <a:off x="393052" y="928946"/>
            <a:ext cx="421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Opera prevalentemente negli Ospedali</a:t>
            </a:r>
          </a:p>
        </p:txBody>
      </p:sp>
    </p:spTree>
    <p:extLst>
      <p:ext uri="{BB962C8B-B14F-4D97-AF65-F5344CB8AC3E}">
        <p14:creationId xmlns:p14="http://schemas.microsoft.com/office/powerpoint/2010/main" val="3754632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esperto di sindromi genetiche (tra cui RTS) </a:t>
            </a:r>
          </a:p>
        </p:txBody>
      </p:sp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FBFB16F6-7C79-4E40-AD4E-9B745D5CF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599108"/>
              </p:ext>
            </p:extLst>
          </p:nvPr>
        </p:nvGraphicFramePr>
        <p:xfrm>
          <a:off x="793102" y="2171700"/>
          <a:ext cx="10605796" cy="3744693"/>
        </p:xfrm>
        <a:graphic>
          <a:graphicData uri="http://schemas.openxmlformats.org/drawingml/2006/table">
            <a:tbl>
              <a:tblPr/>
              <a:tblGrid>
                <a:gridCol w="6994784">
                  <a:extLst>
                    <a:ext uri="{9D8B030D-6E8A-4147-A177-3AD203B41FA5}">
                      <a16:colId xmlns:a16="http://schemas.microsoft.com/office/drawing/2014/main" val="726842956"/>
                    </a:ext>
                  </a:extLst>
                </a:gridCol>
                <a:gridCol w="3611012">
                  <a:extLst>
                    <a:ext uri="{9D8B030D-6E8A-4147-A177-3AD203B41FA5}">
                      <a16:colId xmlns:a16="http://schemas.microsoft.com/office/drawing/2014/main" val="2864830029"/>
                    </a:ext>
                  </a:extLst>
                </a:gridCol>
              </a:tblGrid>
              <a:tr h="57137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Numero certificati attivi presenti nel Registro MR - codice RN1620 - di cui 9 Pediatrici (0-17 anni) e 13 Adulti (18+ anni)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3283685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Presidio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Numero Certificati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0042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A.O.U. Università degli Studi della Campania Luigi Vanvitelli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742133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Azienda Ospedaliera Universitaria Federico II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1845513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Azienda Ospedaliera Antonio Cardarelli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963454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Azienda Ospedaliera San Pio Benevento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5827528"/>
                  </a:ext>
                </a:extLst>
              </a:tr>
              <a:tr h="5713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 pazienti residenti in Campania ma certificati extra Campania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121190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 complessivo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167633"/>
                  </a:ext>
                </a:extLst>
              </a:tr>
              <a:tr h="29008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 pazienti residenti in Campania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899147"/>
                  </a:ext>
                </a:extLst>
              </a:tr>
              <a:tr h="57137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 pazienti NON residenti in Campania ma certificati da presidi Campani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87766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3365B1D1-D7E1-31C8-B62C-E693DBDBA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934" y="251920"/>
            <a:ext cx="1499742" cy="187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D5E5C08-1C6A-5AC3-475A-CA2B41B38CDB}"/>
              </a:ext>
            </a:extLst>
          </p:cNvPr>
          <p:cNvSpPr txBox="1"/>
          <p:nvPr/>
        </p:nvSpPr>
        <p:spPr>
          <a:xfrm>
            <a:off x="393052" y="928946"/>
            <a:ext cx="421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Opera prevalentemente negli Ospedali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37B37CB-1888-1996-127A-3992728CF298}"/>
              </a:ext>
            </a:extLst>
          </p:cNvPr>
          <p:cNvSpPr txBox="1"/>
          <p:nvPr/>
        </p:nvSpPr>
        <p:spPr>
          <a:xfrm>
            <a:off x="685800" y="6112070"/>
            <a:ext cx="6261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Dati estratti dal Registro Regionale Malattie Rare al 14/3/2024</a:t>
            </a:r>
          </a:p>
        </p:txBody>
      </p:sp>
    </p:spTree>
    <p:extLst>
      <p:ext uri="{BB962C8B-B14F-4D97-AF65-F5344CB8AC3E}">
        <p14:creationId xmlns:p14="http://schemas.microsoft.com/office/powerpoint/2010/main" val="1134230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esperto di sindromi genetiche (tra cui RTS)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45E5B8-7514-AC45-6EE3-548BBCFD5796}"/>
              </a:ext>
            </a:extLst>
          </p:cNvPr>
          <p:cNvSpPr txBox="1"/>
          <p:nvPr/>
        </p:nvSpPr>
        <p:spPr>
          <a:xfrm>
            <a:off x="676371" y="960690"/>
            <a:ext cx="6412585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b="1" dirty="0"/>
              <a:t>Guida e supporta gli aspetti precedenti</a:t>
            </a:r>
          </a:p>
          <a:p>
            <a:endParaRPr lang="it-IT" sz="24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000" dirty="0"/>
              <a:t>Guida la famiglia per favorire uno sviluppo armonico del bambino/a, compatibilmente  con la  RTS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/>
              <a:t>Monitora la crescita del bambino/a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/>
              <a:t>Monitora lo sviluppo psicomotorio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/>
              <a:t>Indirizza lo svezzamento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/>
              <a:t>Indirizza le vaccinazioni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DEDA6976-5602-677F-F4F2-502ED1A6BC1B}"/>
              </a:ext>
            </a:extLst>
          </p:cNvPr>
          <p:cNvSpPr txBox="1"/>
          <p:nvPr/>
        </p:nvSpPr>
        <p:spPr>
          <a:xfrm>
            <a:off x="676371" y="4234695"/>
            <a:ext cx="6412585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b="1" dirty="0"/>
              <a:t>Collabora con il pediatra neonatologo, con il PLS, con il pediatra ospedaliero (es P.S.)  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A4A2AA8F-56C0-6841-FAF4-EE1270798A04}"/>
              </a:ext>
            </a:extLst>
          </p:cNvPr>
          <p:cNvSpPr txBox="1"/>
          <p:nvPr/>
        </p:nvSpPr>
        <p:spPr>
          <a:xfrm>
            <a:off x="676370" y="5662041"/>
            <a:ext cx="641258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b="1" dirty="0"/>
              <a:t>Coordina il follow-up multidisciplinare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5D476ED9-3F8B-E1A2-B1D6-37A6C99BA9CF}"/>
              </a:ext>
            </a:extLst>
          </p:cNvPr>
          <p:cNvSpPr txBox="1"/>
          <p:nvPr/>
        </p:nvSpPr>
        <p:spPr>
          <a:xfrm>
            <a:off x="7805394" y="2222307"/>
            <a:ext cx="4062952" cy="3046988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/>
            <a:r>
              <a:rPr lang="it-IT" sz="2400" b="1" dirty="0"/>
              <a:t>RICONOSCERE LE MANIFESTAZIONI CLINICHE COMPATIBILI CON LA CONDIZIONE DI BASE </a:t>
            </a:r>
          </a:p>
          <a:p>
            <a:pPr algn="ctr"/>
            <a:r>
              <a:rPr lang="it-IT" sz="2400" b="1" dirty="0"/>
              <a:t>E QUELLE CHE </a:t>
            </a:r>
          </a:p>
          <a:p>
            <a:pPr algn="ctr"/>
            <a:r>
              <a:rPr lang="it-IT" sz="2400" b="1" dirty="0"/>
              <a:t>NON SONO ATTESE RISPETTO ALLA CONDIZONE DI BASE</a:t>
            </a:r>
          </a:p>
        </p:txBody>
      </p:sp>
    </p:spTree>
    <p:extLst>
      <p:ext uri="{BB962C8B-B14F-4D97-AF65-F5344CB8AC3E}">
        <p14:creationId xmlns:p14="http://schemas.microsoft.com/office/powerpoint/2010/main" val="1148395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esperto di sindromi genetiche (tra cui RTS)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45E5B8-7514-AC45-6EE3-548BBCFD5796}"/>
              </a:ext>
            </a:extLst>
          </p:cNvPr>
          <p:cNvSpPr txBox="1"/>
          <p:nvPr/>
        </p:nvSpPr>
        <p:spPr>
          <a:xfrm>
            <a:off x="676372" y="960690"/>
            <a:ext cx="512111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b="1" dirty="0"/>
              <a:t>La presa in carico multidisciplinare</a:t>
            </a:r>
            <a:endParaRPr lang="it-IT" sz="2400" dirty="0"/>
          </a:p>
        </p:txBody>
      </p: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586EB5AE-6255-0B15-88D9-F43510405D93}"/>
              </a:ext>
            </a:extLst>
          </p:cNvPr>
          <p:cNvGrpSpPr/>
          <p:nvPr/>
        </p:nvGrpSpPr>
        <p:grpSpPr>
          <a:xfrm>
            <a:off x="2901702" y="2172946"/>
            <a:ext cx="6234536" cy="3724364"/>
            <a:chOff x="2901702" y="2172946"/>
            <a:chExt cx="6234536" cy="3724364"/>
          </a:xfrm>
        </p:grpSpPr>
        <p:sp>
          <p:nvSpPr>
            <p:cNvPr id="6" name="AutoShape 5" descr="Risultati immagini per aou federico ii">
              <a:extLst>
                <a:ext uri="{FF2B5EF4-FFF2-40B4-BE49-F238E27FC236}">
                  <a16:creationId xmlns:a16="http://schemas.microsoft.com/office/drawing/2014/main" id="{25E806CB-F0F7-02C7-1C26-BFD02538743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08374" y="2396807"/>
              <a:ext cx="339741" cy="373629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it-IT" sz="1200"/>
            </a:p>
          </p:txBody>
        </p:sp>
        <p:sp>
          <p:nvSpPr>
            <p:cNvPr id="7" name="AutoShape 6" descr="Risultati immagini per aou federico ii">
              <a:extLst>
                <a:ext uri="{FF2B5EF4-FFF2-40B4-BE49-F238E27FC236}">
                  <a16:creationId xmlns:a16="http://schemas.microsoft.com/office/drawing/2014/main" id="{0723ED93-7F25-F948-BADE-E507F3C833D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08374" y="2396807"/>
              <a:ext cx="339741" cy="373629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it-IT" sz="1200"/>
            </a:p>
          </p:txBody>
        </p:sp>
        <p:sp>
          <p:nvSpPr>
            <p:cNvPr id="8" name="Text Box 16">
              <a:extLst>
                <a:ext uri="{FF2B5EF4-FFF2-40B4-BE49-F238E27FC236}">
                  <a16:creationId xmlns:a16="http://schemas.microsoft.com/office/drawing/2014/main" id="{643407DC-DE61-CAC2-988C-5F78ADD67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1925" y="2637807"/>
              <a:ext cx="4331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dirty="0"/>
                <a:t>NPI</a:t>
              </a:r>
            </a:p>
          </p:txBody>
        </p:sp>
        <p:sp>
          <p:nvSpPr>
            <p:cNvPr id="9" name="Text Box 17">
              <a:extLst>
                <a:ext uri="{FF2B5EF4-FFF2-40B4-BE49-F238E27FC236}">
                  <a16:creationId xmlns:a16="http://schemas.microsoft.com/office/drawing/2014/main" id="{58233A8A-B2E2-F745-FE45-D6E52D67C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6548" y="2196371"/>
              <a:ext cx="86645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/>
                <a:t>Psicologo</a:t>
              </a:r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1B0B6F37-C59A-91E6-20F8-43EE74969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8212" y="2745425"/>
              <a:ext cx="3657685" cy="2716420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sz="1200"/>
            </a:p>
          </p:txBody>
        </p:sp>
        <p:sp>
          <p:nvSpPr>
            <p:cNvPr id="12" name="Text Box 27">
              <a:extLst>
                <a:ext uri="{FF2B5EF4-FFF2-40B4-BE49-F238E27FC236}">
                  <a16:creationId xmlns:a16="http://schemas.microsoft.com/office/drawing/2014/main" id="{8C41811C-941C-6173-4AE9-3E565364A5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3556" y="2952571"/>
              <a:ext cx="95051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Cardiologo</a:t>
              </a:r>
            </a:p>
          </p:txBody>
        </p:sp>
        <p:sp>
          <p:nvSpPr>
            <p:cNvPr id="13" name="Text Box 28">
              <a:extLst>
                <a:ext uri="{FF2B5EF4-FFF2-40B4-BE49-F238E27FC236}">
                  <a16:creationId xmlns:a16="http://schemas.microsoft.com/office/drawing/2014/main" id="{0EE7731C-C4D2-2716-2E0C-461379FC46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8439" y="3607666"/>
              <a:ext cx="9757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it-IT" sz="1200" b="1" i="0" dirty="0"/>
                <a:t>Ortopedico</a:t>
              </a:r>
            </a:p>
          </p:txBody>
        </p:sp>
        <p:sp>
          <p:nvSpPr>
            <p:cNvPr id="14" name="Text Box 29">
              <a:extLst>
                <a:ext uri="{FF2B5EF4-FFF2-40B4-BE49-F238E27FC236}">
                  <a16:creationId xmlns:a16="http://schemas.microsoft.com/office/drawing/2014/main" id="{5F6469E7-FD23-49AB-105B-383B1A441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191" y="5260850"/>
              <a:ext cx="77784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Oculista</a:t>
              </a:r>
            </a:p>
          </p:txBody>
        </p:sp>
        <p:sp>
          <p:nvSpPr>
            <p:cNvPr id="15" name="Text Box 30">
              <a:extLst>
                <a:ext uri="{FF2B5EF4-FFF2-40B4-BE49-F238E27FC236}">
                  <a16:creationId xmlns:a16="http://schemas.microsoft.com/office/drawing/2014/main" id="{30874D7C-E4C4-BAAF-2DDA-6AD787AD37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1767" y="5620311"/>
              <a:ext cx="4748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ORL</a:t>
              </a:r>
            </a:p>
          </p:txBody>
        </p:sp>
        <p:sp>
          <p:nvSpPr>
            <p:cNvPr id="16" name="Text Box 31">
              <a:extLst>
                <a:ext uri="{FF2B5EF4-FFF2-40B4-BE49-F238E27FC236}">
                  <a16:creationId xmlns:a16="http://schemas.microsoft.com/office/drawing/2014/main" id="{E9A3022A-0642-C580-5DC0-E9F23DC081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3036" y="4956607"/>
              <a:ext cx="119911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Endocrinologo</a:t>
              </a:r>
            </a:p>
          </p:txBody>
        </p:sp>
        <p:sp>
          <p:nvSpPr>
            <p:cNvPr id="18" name="Text Box 33">
              <a:extLst>
                <a:ext uri="{FF2B5EF4-FFF2-40B4-BE49-F238E27FC236}">
                  <a16:creationId xmlns:a16="http://schemas.microsoft.com/office/drawing/2014/main" id="{35EA45EB-1D4E-BC27-6D1B-CB56A72C6A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67519" y="3759156"/>
              <a:ext cx="12687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it-IT" sz="1200" b="1" i="0" dirty="0"/>
                <a:t>Odontoiatra</a:t>
              </a:r>
            </a:p>
          </p:txBody>
        </p:sp>
        <p:sp>
          <p:nvSpPr>
            <p:cNvPr id="20" name="Text Box 36">
              <a:extLst>
                <a:ext uri="{FF2B5EF4-FFF2-40B4-BE49-F238E27FC236}">
                  <a16:creationId xmlns:a16="http://schemas.microsoft.com/office/drawing/2014/main" id="{BD6CD9D4-1F37-8F6F-5756-062397E9F1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34650" y="5520483"/>
              <a:ext cx="8881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Audiologo</a:t>
              </a:r>
            </a:p>
          </p:txBody>
        </p:sp>
        <p:sp>
          <p:nvSpPr>
            <p:cNvPr id="21" name="Text Box 37">
              <a:extLst>
                <a:ext uri="{FF2B5EF4-FFF2-40B4-BE49-F238E27FC236}">
                  <a16:creationId xmlns:a16="http://schemas.microsoft.com/office/drawing/2014/main" id="{7BDA5C8E-3C4F-68F0-2902-05B329D68C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0257" y="5587024"/>
              <a:ext cx="79002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Chirurgo</a:t>
              </a:r>
            </a:p>
          </p:txBody>
        </p:sp>
        <p:sp>
          <p:nvSpPr>
            <p:cNvPr id="22" name="Text Box 38">
              <a:extLst>
                <a:ext uri="{FF2B5EF4-FFF2-40B4-BE49-F238E27FC236}">
                  <a16:creationId xmlns:a16="http://schemas.microsoft.com/office/drawing/2014/main" id="{50A274BA-7BEA-F34D-FBAA-D88F93E86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6703" y="3274922"/>
              <a:ext cx="70570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Fisiatra</a:t>
              </a:r>
            </a:p>
          </p:txBody>
        </p:sp>
        <p:sp>
          <p:nvSpPr>
            <p:cNvPr id="23" name="Text Box 39">
              <a:extLst>
                <a:ext uri="{FF2B5EF4-FFF2-40B4-BE49-F238E27FC236}">
                  <a16:creationId xmlns:a16="http://schemas.microsoft.com/office/drawing/2014/main" id="{49BA9391-1246-F2B5-290D-A8D183AB44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1702" y="4560895"/>
              <a:ext cx="141000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Gastroenterologo</a:t>
              </a:r>
            </a:p>
          </p:txBody>
        </p:sp>
        <p:sp>
          <p:nvSpPr>
            <p:cNvPr id="24" name="Text Box 27">
              <a:extLst>
                <a:ext uri="{FF2B5EF4-FFF2-40B4-BE49-F238E27FC236}">
                  <a16:creationId xmlns:a16="http://schemas.microsoft.com/office/drawing/2014/main" id="{BD5AC7C5-9346-ED90-C4BB-C3124EC82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8961" y="2625174"/>
              <a:ext cx="102419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Laboratorio 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01E33102-F1A7-083A-CA59-F6840E352D2C}"/>
                </a:ext>
              </a:extLst>
            </p:cNvPr>
            <p:cNvSpPr/>
            <p:nvPr/>
          </p:nvSpPr>
          <p:spPr>
            <a:xfrm>
              <a:off x="7619003" y="3078029"/>
              <a:ext cx="9104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200" b="1" dirty="0"/>
                <a:t>Neurologo</a:t>
              </a:r>
            </a:p>
          </p:txBody>
        </p:sp>
        <p:sp>
          <p:nvSpPr>
            <p:cNvPr id="27" name="Text Box 27">
              <a:extLst>
                <a:ext uri="{FF2B5EF4-FFF2-40B4-BE49-F238E27FC236}">
                  <a16:creationId xmlns:a16="http://schemas.microsoft.com/office/drawing/2014/main" id="{C1C56D05-9626-44A1-2DAC-2E943A1B6C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5001" y="2172946"/>
              <a:ext cx="85299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it-IT" sz="1200" b="1" i="0" dirty="0" err="1"/>
                <a:t>Anatomo</a:t>
              </a:r>
              <a:r>
                <a:rPr lang="it-IT" sz="1200" b="1" i="0" dirty="0"/>
                <a:t> </a:t>
              </a:r>
            </a:p>
            <a:p>
              <a:pPr algn="ctr"/>
              <a:r>
                <a:rPr lang="it-IT" sz="1200" b="1" i="0" dirty="0"/>
                <a:t>patologo </a:t>
              </a:r>
            </a:p>
          </p:txBody>
        </p:sp>
        <p:sp>
          <p:nvSpPr>
            <p:cNvPr id="29" name="Text Box 28">
              <a:extLst>
                <a:ext uri="{FF2B5EF4-FFF2-40B4-BE49-F238E27FC236}">
                  <a16:creationId xmlns:a16="http://schemas.microsoft.com/office/drawing/2014/main" id="{FB2ADA5F-8498-26B3-7BEF-DB601AEF44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5327" y="4159908"/>
              <a:ext cx="10676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it-IT" sz="1200" b="1" i="0" dirty="0"/>
                <a:t>Immuno</a:t>
              </a:r>
              <a:r>
                <a:rPr lang="it-IT" sz="1200" b="1" dirty="0"/>
                <a:t>logo</a:t>
              </a:r>
              <a:endParaRPr lang="it-IT" sz="1200" b="1" i="0" dirty="0"/>
            </a:p>
          </p:txBody>
        </p:sp>
        <p:sp>
          <p:nvSpPr>
            <p:cNvPr id="30" name="Text Box 35">
              <a:extLst>
                <a:ext uri="{FF2B5EF4-FFF2-40B4-BE49-F238E27FC236}">
                  <a16:creationId xmlns:a16="http://schemas.microsoft.com/office/drawing/2014/main" id="{5D697E26-4CBD-7265-CA8D-06046FBBA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1182" y="4407553"/>
              <a:ext cx="11643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it-IT" sz="1200" b="1" i="0" dirty="0"/>
                <a:t>Anestesista</a:t>
              </a:r>
            </a:p>
          </p:txBody>
        </p:sp>
        <p:sp>
          <p:nvSpPr>
            <p:cNvPr id="31" name="Text Box 31">
              <a:extLst>
                <a:ext uri="{FF2B5EF4-FFF2-40B4-BE49-F238E27FC236}">
                  <a16:creationId xmlns:a16="http://schemas.microsoft.com/office/drawing/2014/main" id="{E786EEE4-0100-AFD8-58E2-3CBD54F988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8693" y="5426681"/>
              <a:ext cx="112684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Dermatologo </a:t>
              </a:r>
            </a:p>
          </p:txBody>
        </p:sp>
        <p:sp>
          <p:nvSpPr>
            <p:cNvPr id="32" name="Text Box 39">
              <a:extLst>
                <a:ext uri="{FF2B5EF4-FFF2-40B4-BE49-F238E27FC236}">
                  <a16:creationId xmlns:a16="http://schemas.microsoft.com/office/drawing/2014/main" id="{D6675339-96D2-4D93-10ED-0EB70A836B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5915" y="4959028"/>
              <a:ext cx="88620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Radiologo</a:t>
              </a:r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3CE06FD-31B1-6B64-890F-B653B2187817}"/>
                </a:ext>
              </a:extLst>
            </p:cNvPr>
            <p:cNvSpPr/>
            <p:nvPr/>
          </p:nvSpPr>
          <p:spPr>
            <a:xfrm>
              <a:off x="6389008" y="2369855"/>
              <a:ext cx="88684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200" b="1" dirty="0"/>
                <a:t>Psichiatra</a:t>
              </a: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B671FA60-3C74-BDB0-7426-3073CE9C853B}"/>
                </a:ext>
              </a:extLst>
            </p:cNvPr>
            <p:cNvSpPr txBox="1"/>
            <p:nvPr/>
          </p:nvSpPr>
          <p:spPr>
            <a:xfrm>
              <a:off x="4844195" y="3856885"/>
              <a:ext cx="24575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b="1" dirty="0"/>
                <a:t>CASE MANAGER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1138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esperto di sindromi genetiche (tra cui RTS)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45E5B8-7514-AC45-6EE3-548BBCFD5796}"/>
              </a:ext>
            </a:extLst>
          </p:cNvPr>
          <p:cNvSpPr txBox="1"/>
          <p:nvPr/>
        </p:nvSpPr>
        <p:spPr>
          <a:xfrm>
            <a:off x="676372" y="960690"/>
            <a:ext cx="512111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400" b="1" dirty="0"/>
              <a:t>La presa in carico multidisciplinare</a:t>
            </a:r>
            <a:endParaRPr lang="it-IT" sz="2400" dirty="0"/>
          </a:p>
        </p:txBody>
      </p: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586EB5AE-6255-0B15-88D9-F43510405D93}"/>
              </a:ext>
            </a:extLst>
          </p:cNvPr>
          <p:cNvGrpSpPr/>
          <p:nvPr/>
        </p:nvGrpSpPr>
        <p:grpSpPr>
          <a:xfrm>
            <a:off x="2901702" y="2172946"/>
            <a:ext cx="6234536" cy="3724364"/>
            <a:chOff x="2901702" y="2172946"/>
            <a:chExt cx="6234536" cy="3724364"/>
          </a:xfrm>
        </p:grpSpPr>
        <p:sp>
          <p:nvSpPr>
            <p:cNvPr id="6" name="AutoShape 5" descr="Risultati immagini per aou federico ii">
              <a:extLst>
                <a:ext uri="{FF2B5EF4-FFF2-40B4-BE49-F238E27FC236}">
                  <a16:creationId xmlns:a16="http://schemas.microsoft.com/office/drawing/2014/main" id="{25E806CB-F0F7-02C7-1C26-BFD02538743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08374" y="2396807"/>
              <a:ext cx="339741" cy="373629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it-IT" sz="1200"/>
            </a:p>
          </p:txBody>
        </p:sp>
        <p:sp>
          <p:nvSpPr>
            <p:cNvPr id="7" name="AutoShape 6" descr="Risultati immagini per aou federico ii">
              <a:extLst>
                <a:ext uri="{FF2B5EF4-FFF2-40B4-BE49-F238E27FC236}">
                  <a16:creationId xmlns:a16="http://schemas.microsoft.com/office/drawing/2014/main" id="{0723ED93-7F25-F948-BADE-E507F3C833D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08374" y="2396807"/>
              <a:ext cx="339741" cy="373629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it-IT" sz="1200"/>
            </a:p>
          </p:txBody>
        </p:sp>
        <p:sp>
          <p:nvSpPr>
            <p:cNvPr id="8" name="Text Box 16">
              <a:extLst>
                <a:ext uri="{FF2B5EF4-FFF2-40B4-BE49-F238E27FC236}">
                  <a16:creationId xmlns:a16="http://schemas.microsoft.com/office/drawing/2014/main" id="{643407DC-DE61-CAC2-988C-5F78ADD67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1925" y="2637807"/>
              <a:ext cx="4331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dirty="0"/>
                <a:t>NPI</a:t>
              </a:r>
            </a:p>
          </p:txBody>
        </p:sp>
        <p:sp>
          <p:nvSpPr>
            <p:cNvPr id="9" name="Text Box 17">
              <a:extLst>
                <a:ext uri="{FF2B5EF4-FFF2-40B4-BE49-F238E27FC236}">
                  <a16:creationId xmlns:a16="http://schemas.microsoft.com/office/drawing/2014/main" id="{58233A8A-B2E2-F745-FE45-D6E52D67C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6548" y="2196371"/>
              <a:ext cx="86645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/>
                <a:t>Psicologo</a:t>
              </a:r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1B0B6F37-C59A-91E6-20F8-43EE74969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8212" y="2745425"/>
              <a:ext cx="3657685" cy="2716420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sz="1200"/>
            </a:p>
          </p:txBody>
        </p:sp>
        <p:sp>
          <p:nvSpPr>
            <p:cNvPr id="12" name="Text Box 27">
              <a:extLst>
                <a:ext uri="{FF2B5EF4-FFF2-40B4-BE49-F238E27FC236}">
                  <a16:creationId xmlns:a16="http://schemas.microsoft.com/office/drawing/2014/main" id="{8C41811C-941C-6173-4AE9-3E565364A5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3556" y="2952571"/>
              <a:ext cx="95051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Cardiologo</a:t>
              </a:r>
            </a:p>
          </p:txBody>
        </p:sp>
        <p:sp>
          <p:nvSpPr>
            <p:cNvPr id="13" name="Text Box 28">
              <a:extLst>
                <a:ext uri="{FF2B5EF4-FFF2-40B4-BE49-F238E27FC236}">
                  <a16:creationId xmlns:a16="http://schemas.microsoft.com/office/drawing/2014/main" id="{0EE7731C-C4D2-2716-2E0C-461379FC46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8439" y="3607666"/>
              <a:ext cx="9757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it-IT" sz="1200" b="1" i="0" dirty="0"/>
                <a:t>Ortopedico</a:t>
              </a:r>
            </a:p>
          </p:txBody>
        </p:sp>
        <p:sp>
          <p:nvSpPr>
            <p:cNvPr id="14" name="Text Box 29">
              <a:extLst>
                <a:ext uri="{FF2B5EF4-FFF2-40B4-BE49-F238E27FC236}">
                  <a16:creationId xmlns:a16="http://schemas.microsoft.com/office/drawing/2014/main" id="{5F6469E7-FD23-49AB-105B-383B1A441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191" y="5260850"/>
              <a:ext cx="77784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Oculista</a:t>
              </a:r>
            </a:p>
          </p:txBody>
        </p:sp>
        <p:sp>
          <p:nvSpPr>
            <p:cNvPr id="15" name="Text Box 30">
              <a:extLst>
                <a:ext uri="{FF2B5EF4-FFF2-40B4-BE49-F238E27FC236}">
                  <a16:creationId xmlns:a16="http://schemas.microsoft.com/office/drawing/2014/main" id="{30874D7C-E4C4-BAAF-2DDA-6AD787AD37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1767" y="5620311"/>
              <a:ext cx="4748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ORL</a:t>
              </a:r>
            </a:p>
          </p:txBody>
        </p:sp>
        <p:sp>
          <p:nvSpPr>
            <p:cNvPr id="16" name="Text Box 31">
              <a:extLst>
                <a:ext uri="{FF2B5EF4-FFF2-40B4-BE49-F238E27FC236}">
                  <a16:creationId xmlns:a16="http://schemas.microsoft.com/office/drawing/2014/main" id="{E9A3022A-0642-C580-5DC0-E9F23DC081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3036" y="4956607"/>
              <a:ext cx="119911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Endocrinologo</a:t>
              </a:r>
            </a:p>
          </p:txBody>
        </p:sp>
        <p:sp>
          <p:nvSpPr>
            <p:cNvPr id="18" name="Text Box 33">
              <a:extLst>
                <a:ext uri="{FF2B5EF4-FFF2-40B4-BE49-F238E27FC236}">
                  <a16:creationId xmlns:a16="http://schemas.microsoft.com/office/drawing/2014/main" id="{35EA45EB-1D4E-BC27-6D1B-CB56A72C6A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67519" y="3759156"/>
              <a:ext cx="12687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it-IT" sz="1200" b="1" i="0" dirty="0"/>
                <a:t>Odontoiatra</a:t>
              </a:r>
            </a:p>
          </p:txBody>
        </p:sp>
        <p:sp>
          <p:nvSpPr>
            <p:cNvPr id="20" name="Text Box 36">
              <a:extLst>
                <a:ext uri="{FF2B5EF4-FFF2-40B4-BE49-F238E27FC236}">
                  <a16:creationId xmlns:a16="http://schemas.microsoft.com/office/drawing/2014/main" id="{BD6CD9D4-1F37-8F6F-5756-062397E9F1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34650" y="5520483"/>
              <a:ext cx="8881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Audiologo</a:t>
              </a:r>
            </a:p>
          </p:txBody>
        </p:sp>
        <p:sp>
          <p:nvSpPr>
            <p:cNvPr id="21" name="Text Box 37">
              <a:extLst>
                <a:ext uri="{FF2B5EF4-FFF2-40B4-BE49-F238E27FC236}">
                  <a16:creationId xmlns:a16="http://schemas.microsoft.com/office/drawing/2014/main" id="{7BDA5C8E-3C4F-68F0-2902-05B329D68C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0257" y="5587024"/>
              <a:ext cx="79002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Chirurgo</a:t>
              </a:r>
            </a:p>
          </p:txBody>
        </p:sp>
        <p:sp>
          <p:nvSpPr>
            <p:cNvPr id="22" name="Text Box 38">
              <a:extLst>
                <a:ext uri="{FF2B5EF4-FFF2-40B4-BE49-F238E27FC236}">
                  <a16:creationId xmlns:a16="http://schemas.microsoft.com/office/drawing/2014/main" id="{50A274BA-7BEA-F34D-FBAA-D88F93E86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6703" y="3274922"/>
              <a:ext cx="70570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Fisiatra</a:t>
              </a:r>
            </a:p>
          </p:txBody>
        </p:sp>
        <p:sp>
          <p:nvSpPr>
            <p:cNvPr id="23" name="Text Box 39">
              <a:extLst>
                <a:ext uri="{FF2B5EF4-FFF2-40B4-BE49-F238E27FC236}">
                  <a16:creationId xmlns:a16="http://schemas.microsoft.com/office/drawing/2014/main" id="{49BA9391-1246-F2B5-290D-A8D183AB44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1702" y="4560895"/>
              <a:ext cx="141000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Gastroenterologo</a:t>
              </a:r>
            </a:p>
          </p:txBody>
        </p:sp>
        <p:sp>
          <p:nvSpPr>
            <p:cNvPr id="24" name="Text Box 27">
              <a:extLst>
                <a:ext uri="{FF2B5EF4-FFF2-40B4-BE49-F238E27FC236}">
                  <a16:creationId xmlns:a16="http://schemas.microsoft.com/office/drawing/2014/main" id="{BD5AC7C5-9346-ED90-C4BB-C3124EC82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8961" y="2625174"/>
              <a:ext cx="102419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Laboratorio 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01E33102-F1A7-083A-CA59-F6840E352D2C}"/>
                </a:ext>
              </a:extLst>
            </p:cNvPr>
            <p:cNvSpPr/>
            <p:nvPr/>
          </p:nvSpPr>
          <p:spPr>
            <a:xfrm>
              <a:off x="7619003" y="3078029"/>
              <a:ext cx="9104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200" b="1" dirty="0"/>
                <a:t>Neurologo</a:t>
              </a:r>
            </a:p>
          </p:txBody>
        </p:sp>
        <p:sp>
          <p:nvSpPr>
            <p:cNvPr id="27" name="Text Box 27">
              <a:extLst>
                <a:ext uri="{FF2B5EF4-FFF2-40B4-BE49-F238E27FC236}">
                  <a16:creationId xmlns:a16="http://schemas.microsoft.com/office/drawing/2014/main" id="{C1C56D05-9626-44A1-2DAC-2E943A1B6C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5001" y="2172946"/>
              <a:ext cx="85299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it-IT" sz="1200" b="1" i="0" dirty="0" err="1"/>
                <a:t>Anatomo</a:t>
              </a:r>
              <a:r>
                <a:rPr lang="it-IT" sz="1200" b="1" i="0" dirty="0"/>
                <a:t> </a:t>
              </a:r>
            </a:p>
            <a:p>
              <a:pPr algn="ctr"/>
              <a:r>
                <a:rPr lang="it-IT" sz="1200" b="1" i="0" dirty="0"/>
                <a:t>patologo </a:t>
              </a:r>
            </a:p>
          </p:txBody>
        </p:sp>
        <p:sp>
          <p:nvSpPr>
            <p:cNvPr id="29" name="Text Box 28">
              <a:extLst>
                <a:ext uri="{FF2B5EF4-FFF2-40B4-BE49-F238E27FC236}">
                  <a16:creationId xmlns:a16="http://schemas.microsoft.com/office/drawing/2014/main" id="{FB2ADA5F-8498-26B3-7BEF-DB601AEF44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5327" y="4159908"/>
              <a:ext cx="10676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it-IT" sz="1200" b="1" i="0" dirty="0"/>
                <a:t>Immuno</a:t>
              </a:r>
              <a:r>
                <a:rPr lang="it-IT" sz="1200" b="1" dirty="0"/>
                <a:t>logo</a:t>
              </a:r>
              <a:endParaRPr lang="it-IT" sz="1200" b="1" i="0" dirty="0"/>
            </a:p>
          </p:txBody>
        </p:sp>
        <p:sp>
          <p:nvSpPr>
            <p:cNvPr id="30" name="Text Box 35">
              <a:extLst>
                <a:ext uri="{FF2B5EF4-FFF2-40B4-BE49-F238E27FC236}">
                  <a16:creationId xmlns:a16="http://schemas.microsoft.com/office/drawing/2014/main" id="{5D697E26-4CBD-7265-CA8D-06046FBBA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1182" y="4407553"/>
              <a:ext cx="11643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it-IT" sz="1200" b="1" i="0" dirty="0"/>
                <a:t>Anestesista</a:t>
              </a:r>
            </a:p>
          </p:txBody>
        </p:sp>
        <p:sp>
          <p:nvSpPr>
            <p:cNvPr id="31" name="Text Box 31">
              <a:extLst>
                <a:ext uri="{FF2B5EF4-FFF2-40B4-BE49-F238E27FC236}">
                  <a16:creationId xmlns:a16="http://schemas.microsoft.com/office/drawing/2014/main" id="{E786EEE4-0100-AFD8-58E2-3CBD54F988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8693" y="5426681"/>
              <a:ext cx="112684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Dermatologo </a:t>
              </a:r>
            </a:p>
          </p:txBody>
        </p:sp>
        <p:sp>
          <p:nvSpPr>
            <p:cNvPr id="32" name="Text Box 39">
              <a:extLst>
                <a:ext uri="{FF2B5EF4-FFF2-40B4-BE49-F238E27FC236}">
                  <a16:creationId xmlns:a16="http://schemas.microsoft.com/office/drawing/2014/main" id="{D6675339-96D2-4D93-10ED-0EB70A836B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5915" y="4959028"/>
              <a:ext cx="88620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it-IT" sz="1200" b="1" i="0" dirty="0"/>
                <a:t>Radiologo</a:t>
              </a:r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E3CE06FD-31B1-6B64-890F-B653B2187817}"/>
                </a:ext>
              </a:extLst>
            </p:cNvPr>
            <p:cNvSpPr/>
            <p:nvPr/>
          </p:nvSpPr>
          <p:spPr>
            <a:xfrm>
              <a:off x="6389008" y="2369855"/>
              <a:ext cx="88684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z="1200" b="1" dirty="0"/>
                <a:t>Psichiatra</a:t>
              </a: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B671FA60-3C74-BDB0-7426-3073CE9C853B}"/>
                </a:ext>
              </a:extLst>
            </p:cNvPr>
            <p:cNvSpPr txBox="1"/>
            <p:nvPr/>
          </p:nvSpPr>
          <p:spPr>
            <a:xfrm>
              <a:off x="4844195" y="3856885"/>
              <a:ext cx="24575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b="1" dirty="0"/>
                <a:t>CASE MANAGER</a:t>
              </a:r>
            </a:p>
          </p:txBody>
        </p: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9947E4-B822-29F4-0613-2551D502486C}"/>
              </a:ext>
            </a:extLst>
          </p:cNvPr>
          <p:cNvSpPr txBox="1"/>
          <p:nvPr/>
        </p:nvSpPr>
        <p:spPr>
          <a:xfrm>
            <a:off x="676372" y="6178327"/>
            <a:ext cx="6248570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</a:rPr>
              <a:t>IL SSN NON E’ ORGANIZZATO PER LA COMPLESSITA’ </a:t>
            </a:r>
          </a:p>
        </p:txBody>
      </p:sp>
    </p:spTree>
    <p:extLst>
      <p:ext uri="{BB962C8B-B14F-4D97-AF65-F5344CB8AC3E}">
        <p14:creationId xmlns:p14="http://schemas.microsoft.com/office/powerpoint/2010/main" val="4201236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C284A51A-7C27-76DD-1714-6AD2C83FB18A}"/>
              </a:ext>
            </a:extLst>
          </p:cNvPr>
          <p:cNvSpPr txBox="1"/>
          <p:nvPr/>
        </p:nvSpPr>
        <p:spPr>
          <a:xfrm>
            <a:off x="2641686" y="1501638"/>
            <a:ext cx="6259791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/>
              <a:t>IL BAMBINO CON s. RUBINSTEIN TAYBI </a:t>
            </a:r>
          </a:p>
          <a:p>
            <a:pPr algn="ctr"/>
            <a:endParaRPr lang="it-IT" sz="2800" dirty="0"/>
          </a:p>
          <a:p>
            <a:pPr algn="ctr"/>
            <a:r>
              <a:rPr lang="it-IT" sz="2800" dirty="0"/>
              <a:t>E’</a:t>
            </a:r>
          </a:p>
          <a:p>
            <a:pPr algn="ctr"/>
            <a:endParaRPr lang="it-IT" sz="2800" dirty="0"/>
          </a:p>
          <a:p>
            <a:pPr algn="ctr"/>
            <a:r>
              <a:rPr lang="it-IT" sz="4800" b="1" dirty="0"/>
              <a:t>UN BAMBINO </a:t>
            </a:r>
          </a:p>
          <a:p>
            <a:pPr algn="ctr"/>
            <a:endParaRPr lang="it-IT" sz="2800" dirty="0"/>
          </a:p>
          <a:p>
            <a:pPr algn="ctr"/>
            <a:r>
              <a:rPr lang="it-IT" sz="2800" dirty="0"/>
              <a:t>CHE HA</a:t>
            </a:r>
          </a:p>
          <a:p>
            <a:pPr algn="ctr"/>
            <a:endParaRPr lang="it-IT" sz="2800" dirty="0"/>
          </a:p>
          <a:p>
            <a:pPr algn="ctr"/>
            <a:r>
              <a:rPr lang="it-IT" sz="2800" dirty="0"/>
              <a:t>LA SINDROME DI RUBINSTEIN TAYBI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56284FD-7EFF-B7BC-236F-1240078F2E7D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</a:t>
            </a:r>
          </a:p>
        </p:txBody>
      </p:sp>
    </p:spTree>
    <p:extLst>
      <p:ext uri="{BB962C8B-B14F-4D97-AF65-F5344CB8AC3E}">
        <p14:creationId xmlns:p14="http://schemas.microsoft.com/office/powerpoint/2010/main" val="1192039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CD8F8810-13BF-5D5A-F9A7-2C160441EACB}"/>
              </a:ext>
            </a:extLst>
          </p:cNvPr>
          <p:cNvSpPr txBox="1"/>
          <p:nvPr/>
        </p:nvSpPr>
        <p:spPr>
          <a:xfrm>
            <a:off x="4496585" y="3429000"/>
            <a:ext cx="7880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/>
              <a:t>GRAZIE PER L’ATTENZIONE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F2021CB-19CB-1F01-A7FC-74158425AD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62" t="21765" r="18203" b="17941"/>
          <a:stretch/>
        </p:blipFill>
        <p:spPr>
          <a:xfrm>
            <a:off x="228600" y="247650"/>
            <a:ext cx="3962400" cy="6381750"/>
          </a:xfrm>
          <a:prstGeom prst="rect">
            <a:avLst/>
          </a:prstGeom>
        </p:spPr>
      </p:pic>
      <p:pic>
        <p:nvPicPr>
          <p:cNvPr id="6" name="Picture 2" descr="PIANO DI ORGANIZZAZIONE E FUNZIONAMENTO AZIENDALE (P.O.F.A.)">
            <a:extLst>
              <a:ext uri="{FF2B5EF4-FFF2-40B4-BE49-F238E27FC236}">
                <a16:creationId xmlns:a16="http://schemas.microsoft.com/office/drawing/2014/main" id="{AE466667-45BA-FB37-1CEC-1B8AFAA5C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336" y="178987"/>
            <a:ext cx="3293064" cy="189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21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B6E22728-2557-96B1-9F05-A65419BAF3B4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A9579F1B-BC62-7EA9-043C-CDAA0912E4B2}"/>
              </a:ext>
            </a:extLst>
          </p:cNvPr>
          <p:cNvGrpSpPr/>
          <p:nvPr/>
        </p:nvGrpSpPr>
        <p:grpSpPr>
          <a:xfrm>
            <a:off x="8826504" y="1659915"/>
            <a:ext cx="3272601" cy="3727099"/>
            <a:chOff x="8826504" y="1659915"/>
            <a:chExt cx="3272601" cy="3727099"/>
          </a:xfrm>
        </p:grpSpPr>
        <p:pic>
          <p:nvPicPr>
            <p:cNvPr id="2050" name="Picture 2" descr="Uno, nessuno e centomila. Ediz. integrale - Luigi Pirandello - copertina">
              <a:extLst>
                <a:ext uri="{FF2B5EF4-FFF2-40B4-BE49-F238E27FC236}">
                  <a16:creationId xmlns:a16="http://schemas.microsoft.com/office/drawing/2014/main" id="{965BABB3-AB25-D396-6136-18578A7AD83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440"/>
            <a:stretch/>
          </p:blipFill>
          <p:spPr bwMode="auto">
            <a:xfrm>
              <a:off x="8826504" y="1659915"/>
              <a:ext cx="3272601" cy="37270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E343BAA7-FA50-5222-2563-75365B304F8E}"/>
                </a:ext>
              </a:extLst>
            </p:cNvPr>
            <p:cNvSpPr/>
            <p:nvPr/>
          </p:nvSpPr>
          <p:spPr>
            <a:xfrm>
              <a:off x="9377266" y="3853542"/>
              <a:ext cx="2192694" cy="47189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9666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6741E6-2617-2C29-DD98-EEF42D4A6EE4}"/>
              </a:ext>
            </a:extLst>
          </p:cNvPr>
          <p:cNvSpPr txBox="1"/>
          <p:nvPr/>
        </p:nvSpPr>
        <p:spPr>
          <a:xfrm>
            <a:off x="881741" y="1849603"/>
            <a:ext cx="2535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/>
              <a:t>Pediatra neonatologo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D63C9D8-DCBE-82C8-142D-D7040215DFF8}"/>
              </a:ext>
            </a:extLst>
          </p:cNvPr>
          <p:cNvSpPr txBox="1"/>
          <p:nvPr/>
        </p:nvSpPr>
        <p:spPr>
          <a:xfrm>
            <a:off x="881741" y="2788795"/>
            <a:ext cx="2761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/>
              <a:t>Pediatra di libera scelta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D4B57FF-B12D-50A0-93DE-56AE0E7ADEAE}"/>
              </a:ext>
            </a:extLst>
          </p:cNvPr>
          <p:cNvSpPr txBox="1"/>
          <p:nvPr/>
        </p:nvSpPr>
        <p:spPr>
          <a:xfrm>
            <a:off x="881741" y="4761345"/>
            <a:ext cx="776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/>
              <a:t>Pediatra esperto di sindromi genetiche (inclusa la s. Rubinstein </a:t>
            </a:r>
            <a:r>
              <a:rPr lang="it-IT" sz="2000" dirty="0" err="1"/>
              <a:t>Taybi</a:t>
            </a:r>
            <a:r>
              <a:rPr lang="it-IT" sz="2000" dirty="0"/>
              <a:t>)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D1C75EB-CA1E-2C24-902C-D3DA0D198C0A}"/>
              </a:ext>
            </a:extLst>
          </p:cNvPr>
          <p:cNvSpPr txBox="1"/>
          <p:nvPr/>
        </p:nvSpPr>
        <p:spPr>
          <a:xfrm>
            <a:off x="881741" y="3826388"/>
            <a:ext cx="2460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/>
              <a:t>Pediatra ospedaliero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B6E22728-2557-96B1-9F05-A65419BAF3B4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DF7B8016-FA8A-947A-C710-F9E088507398}"/>
              </a:ext>
            </a:extLst>
          </p:cNvPr>
          <p:cNvGrpSpPr/>
          <p:nvPr/>
        </p:nvGrpSpPr>
        <p:grpSpPr>
          <a:xfrm>
            <a:off x="8826504" y="1659915"/>
            <a:ext cx="3272601" cy="3727099"/>
            <a:chOff x="8826504" y="1659915"/>
            <a:chExt cx="3272601" cy="3727099"/>
          </a:xfrm>
        </p:grpSpPr>
        <p:pic>
          <p:nvPicPr>
            <p:cNvPr id="4" name="Picture 2" descr="Uno, nessuno e centomila. Ediz. integrale - Luigi Pirandello - copertina">
              <a:extLst>
                <a:ext uri="{FF2B5EF4-FFF2-40B4-BE49-F238E27FC236}">
                  <a16:creationId xmlns:a16="http://schemas.microsoft.com/office/drawing/2014/main" id="{E7E1D304-D464-E257-866B-1E67C9AE6F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440"/>
            <a:stretch/>
          </p:blipFill>
          <p:spPr bwMode="auto">
            <a:xfrm>
              <a:off x="8826504" y="1659915"/>
              <a:ext cx="3272601" cy="37270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53315216-3FA6-1A26-7798-D08A1BC1BB20}"/>
                </a:ext>
              </a:extLst>
            </p:cNvPr>
            <p:cNvSpPr/>
            <p:nvPr/>
          </p:nvSpPr>
          <p:spPr>
            <a:xfrm>
              <a:off x="9377266" y="3853542"/>
              <a:ext cx="2192694" cy="47189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451678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>
            <a:extLst>
              <a:ext uri="{FF2B5EF4-FFF2-40B4-BE49-F238E27FC236}">
                <a16:creationId xmlns:a16="http://schemas.microsoft.com/office/drawing/2014/main" id="{A1BC8343-E83D-3905-EF59-C88E6D9DCE0F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- Neonatologo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0E53FE2-9DF9-6907-7495-47FE8F094209}"/>
              </a:ext>
            </a:extLst>
          </p:cNvPr>
          <p:cNvSpPr txBox="1"/>
          <p:nvPr/>
        </p:nvSpPr>
        <p:spPr>
          <a:xfrm>
            <a:off x="375867" y="895329"/>
            <a:ext cx="5570843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b="0" i="0" dirty="0">
                <a:solidFill>
                  <a:srgbClr val="000000"/>
                </a:solidFill>
                <a:effectLst/>
              </a:rPr>
              <a:t>La crescita prenatale è spesso normale</a:t>
            </a:r>
          </a:p>
          <a:p>
            <a:pPr algn="ctr"/>
            <a:endParaRPr lang="it-IT" dirty="0">
              <a:solidFill>
                <a:srgbClr val="000000"/>
              </a:solidFill>
            </a:endParaRPr>
          </a:p>
          <a:p>
            <a:pPr algn="ctr"/>
            <a:r>
              <a:rPr lang="it-IT" dirty="0">
                <a:solidFill>
                  <a:srgbClr val="000000"/>
                </a:solidFill>
              </a:rPr>
              <a:t>Alla nascita, si può notare microcefalia e alcuni elementi peculiari</a:t>
            </a:r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B8BA409-D295-158E-28D4-DDED22506E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13" t="30336" r="41148" b="18811"/>
          <a:stretch/>
        </p:blipFill>
        <p:spPr>
          <a:xfrm>
            <a:off x="7169987" y="660820"/>
            <a:ext cx="2958391" cy="2966796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4343AED-1516-1E77-6B8D-FBF2DC9E0C6F}"/>
              </a:ext>
            </a:extLst>
          </p:cNvPr>
          <p:cNvSpPr txBox="1"/>
          <p:nvPr/>
        </p:nvSpPr>
        <p:spPr>
          <a:xfrm>
            <a:off x="7169987" y="126647"/>
            <a:ext cx="32843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200" dirty="0"/>
              <a:t>Giovanni Corsello e Mario Giuffrè. </a:t>
            </a:r>
          </a:p>
          <a:p>
            <a:r>
              <a:rPr lang="en-US" sz="1200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Congenital Malformations and Syndromes: Early Diagnosis and Prognosis. 2012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6C0CAA1-AE3B-5CE2-9066-2826FE9AF4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9" t="23969" r="23437" b="17482"/>
          <a:stretch/>
        </p:blipFill>
        <p:spPr bwMode="auto">
          <a:xfrm>
            <a:off x="10128378" y="550505"/>
            <a:ext cx="1793225" cy="159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988C3A1-1F6C-75DB-A2D3-F55C2E60C2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375" t="43257" r="34062" b="26323"/>
          <a:stretch/>
        </p:blipFill>
        <p:spPr>
          <a:xfrm>
            <a:off x="10221779" y="2227732"/>
            <a:ext cx="1699824" cy="2375812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D3F2FBA-2746-0BC7-EB02-9A7A07385CAB}"/>
              </a:ext>
            </a:extLst>
          </p:cNvPr>
          <p:cNvSpPr txBox="1"/>
          <p:nvPr/>
        </p:nvSpPr>
        <p:spPr>
          <a:xfrm>
            <a:off x="10069596" y="4620263"/>
            <a:ext cx="20041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Allanson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JE. Rubinstein-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Taybi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syndrome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: the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changing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face.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Am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J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Med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Genet Suppl. 1990;6:38-41</a:t>
            </a:r>
            <a:endParaRPr lang="it-IT" sz="1200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F99C0FC-3F58-E091-2718-A44FDC2803D3}"/>
              </a:ext>
            </a:extLst>
          </p:cNvPr>
          <p:cNvSpPr txBox="1"/>
          <p:nvPr/>
        </p:nvSpPr>
        <p:spPr>
          <a:xfrm>
            <a:off x="2063622" y="2464990"/>
            <a:ext cx="2139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/>
              <a:t>Sospetto clinico 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88334DF-123C-87C0-7FFA-79EB8B59E411}"/>
              </a:ext>
            </a:extLst>
          </p:cNvPr>
          <p:cNvSpPr txBox="1"/>
          <p:nvPr/>
        </p:nvSpPr>
        <p:spPr>
          <a:xfrm>
            <a:off x="655786" y="3798332"/>
            <a:ext cx="8497545" cy="212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b="1" dirty="0"/>
              <a:t>Ricerca di anomalie congenite </a:t>
            </a:r>
          </a:p>
          <a:p>
            <a:pPr>
              <a:lnSpc>
                <a:spcPct val="150000"/>
              </a:lnSpc>
            </a:pPr>
            <a:r>
              <a:rPr lang="it-IT" dirty="0">
                <a:solidFill>
                  <a:srgbClr val="000000"/>
                </a:solidFill>
              </a:rPr>
              <a:t>	cataratta, </a:t>
            </a:r>
            <a:r>
              <a:rPr lang="it-IT" dirty="0" err="1">
                <a:solidFill>
                  <a:srgbClr val="000000"/>
                </a:solidFill>
              </a:rPr>
              <a:t>coloboma</a:t>
            </a:r>
            <a:r>
              <a:rPr lang="it-IT" dirty="0">
                <a:solidFill>
                  <a:srgbClr val="000000"/>
                </a:solidFill>
              </a:rPr>
              <a:t>, difetti cardiaci congeniti, anomalie genito-urinarie, 	</a:t>
            </a:r>
            <a:r>
              <a:rPr lang="it-IT" dirty="0" err="1">
                <a:solidFill>
                  <a:srgbClr val="000000"/>
                </a:solidFill>
              </a:rPr>
              <a:t>malrotazione</a:t>
            </a:r>
            <a:r>
              <a:rPr lang="it-IT" dirty="0">
                <a:solidFill>
                  <a:srgbClr val="000000"/>
                </a:solidFill>
              </a:rPr>
              <a:t> intestinale, sordità neurosensoriale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rgbClr val="000000"/>
                </a:solidFill>
              </a:rPr>
              <a:t>Richiedere l’attenzione del genetista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rgbClr val="000000"/>
                </a:solidFill>
              </a:rPr>
              <a:t>Comunicare con la famiglia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C354BA3-AC44-225C-153E-CE86675541F6}"/>
              </a:ext>
            </a:extLst>
          </p:cNvPr>
          <p:cNvSpPr txBox="1"/>
          <p:nvPr/>
        </p:nvSpPr>
        <p:spPr>
          <a:xfrm>
            <a:off x="655786" y="3429000"/>
            <a:ext cx="3930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>
                <a:solidFill>
                  <a:srgbClr val="000000"/>
                </a:solidFill>
              </a:rPr>
              <a:t>Riconoscere varianti della norma</a:t>
            </a:r>
          </a:p>
        </p:txBody>
      </p:sp>
    </p:spTree>
    <p:extLst>
      <p:ext uri="{BB962C8B-B14F-4D97-AF65-F5344CB8AC3E}">
        <p14:creationId xmlns:p14="http://schemas.microsoft.com/office/powerpoint/2010/main" val="196317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tangolo 23">
            <a:extLst>
              <a:ext uri="{FF2B5EF4-FFF2-40B4-BE49-F238E27FC236}">
                <a16:creationId xmlns:a16="http://schemas.microsoft.com/office/drawing/2014/main" id="{D5EC5D90-5BBD-1B0A-DBD7-01DC475B8F4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di Libera Scelta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702EA29-F3D0-E431-85C2-C301FEB0B5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030" t="32647" r="7188" b="42059"/>
          <a:stretch/>
        </p:blipFill>
        <p:spPr>
          <a:xfrm>
            <a:off x="6928141" y="487295"/>
            <a:ext cx="2533650" cy="1638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FD2D410-4081-C3F6-FE23-AB7114E064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547" t="47353" r="29375" b="28530"/>
          <a:stretch/>
        </p:blipFill>
        <p:spPr>
          <a:xfrm>
            <a:off x="9602932" y="525395"/>
            <a:ext cx="2447926" cy="15621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6AF906C2-3C1F-6E19-3DBB-CDE5797044CD}"/>
              </a:ext>
            </a:extLst>
          </p:cNvPr>
          <p:cNvSpPr txBox="1"/>
          <p:nvPr/>
        </p:nvSpPr>
        <p:spPr>
          <a:xfrm>
            <a:off x="8338289" y="2125595"/>
            <a:ext cx="38537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Allanson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JE. Rubinstein-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Taybi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syndrome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: the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changing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face.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Am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J </a:t>
            </a:r>
            <a:r>
              <a:rPr lang="it-IT" sz="1200" b="0" i="0" dirty="0" err="1">
                <a:solidFill>
                  <a:srgbClr val="212121"/>
                </a:solidFill>
                <a:effectLst/>
                <a:latin typeface="BlinkMacSystemFont"/>
              </a:rPr>
              <a:t>Med</a:t>
            </a:r>
            <a:r>
              <a:rPr lang="it-IT" sz="1200" b="0" i="0" dirty="0">
                <a:solidFill>
                  <a:srgbClr val="212121"/>
                </a:solidFill>
                <a:effectLst/>
                <a:latin typeface="BlinkMacSystemFont"/>
              </a:rPr>
              <a:t> Genet Suppl. 1990;6:38-41</a:t>
            </a:r>
            <a:endParaRPr lang="it-IT" sz="12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DA3E0BE-E212-0B8A-D733-B1224BC79231}"/>
              </a:ext>
            </a:extLst>
          </p:cNvPr>
          <p:cNvSpPr txBox="1"/>
          <p:nvPr/>
        </p:nvSpPr>
        <p:spPr>
          <a:xfrm>
            <a:off x="560977" y="2358350"/>
            <a:ext cx="7202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Guidare la famiglia per favorire uno sviluppo armonico del bambino/a, compatibilmente  con la  RTS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2B1651B-E61C-FF29-9B5F-0B56904ADCA0}"/>
              </a:ext>
            </a:extLst>
          </p:cNvPr>
          <p:cNvSpPr txBox="1"/>
          <p:nvPr/>
        </p:nvSpPr>
        <p:spPr>
          <a:xfrm>
            <a:off x="560977" y="3294841"/>
            <a:ext cx="6002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Inserire il bambino/a nei controlli previsti per fasce d’età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BCE0307-D30C-0920-78BB-5FCF656A6E42}"/>
              </a:ext>
            </a:extLst>
          </p:cNvPr>
          <p:cNvSpPr txBox="1"/>
          <p:nvPr/>
        </p:nvSpPr>
        <p:spPr>
          <a:xfrm>
            <a:off x="560977" y="5273317"/>
            <a:ext cx="284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Guidare lo svezzamento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066F71A8-2EE4-D897-7953-8F3E1B6F2561}"/>
              </a:ext>
            </a:extLst>
          </p:cNvPr>
          <p:cNvSpPr txBox="1"/>
          <p:nvPr/>
        </p:nvSpPr>
        <p:spPr>
          <a:xfrm>
            <a:off x="594575" y="5932809"/>
            <a:ext cx="278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Guidare le vaccinazioni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B465998-E72D-082D-6A24-343959D48C6E}"/>
              </a:ext>
            </a:extLst>
          </p:cNvPr>
          <p:cNvSpPr txBox="1"/>
          <p:nvPr/>
        </p:nvSpPr>
        <p:spPr>
          <a:xfrm>
            <a:off x="560977" y="3954333"/>
            <a:ext cx="4112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Monitorare la crescita del bambino/a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A859CC90-2335-3BB9-DEBD-7B6660006E7F}"/>
              </a:ext>
            </a:extLst>
          </p:cNvPr>
          <p:cNvSpPr txBox="1"/>
          <p:nvPr/>
        </p:nvSpPr>
        <p:spPr>
          <a:xfrm>
            <a:off x="534838" y="4613825"/>
            <a:ext cx="404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Monitorare lo sviluppo psicomotorio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F6187EDF-1552-7D44-109E-C7BBDF8AF1EF}"/>
              </a:ext>
            </a:extLst>
          </p:cNvPr>
          <p:cNvSpPr txBox="1"/>
          <p:nvPr/>
        </p:nvSpPr>
        <p:spPr>
          <a:xfrm>
            <a:off x="560977" y="861088"/>
            <a:ext cx="2139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/>
              <a:t>Sospetto clinico </a:t>
            </a:r>
          </a:p>
        </p:txBody>
      </p:sp>
    </p:spTree>
    <p:extLst>
      <p:ext uri="{BB962C8B-B14F-4D97-AF65-F5344CB8AC3E}">
        <p14:creationId xmlns:p14="http://schemas.microsoft.com/office/powerpoint/2010/main" val="598631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>
            <a:extLst>
              <a:ext uri="{FF2B5EF4-FFF2-40B4-BE49-F238E27FC236}">
                <a16:creationId xmlns:a16="http://schemas.microsoft.com/office/drawing/2014/main" id="{843978BF-C4B3-B69B-9D6C-12FCC9A75C2B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di Libera Scelta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B465998-E72D-082D-6A24-343959D48C6E}"/>
              </a:ext>
            </a:extLst>
          </p:cNvPr>
          <p:cNvSpPr txBox="1"/>
          <p:nvPr/>
        </p:nvSpPr>
        <p:spPr>
          <a:xfrm>
            <a:off x="204881" y="692140"/>
            <a:ext cx="402828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Monitorare la crescita del bambino/a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C94FA90-9E08-51BA-84B3-8DA4F50472C1}"/>
              </a:ext>
            </a:extLst>
          </p:cNvPr>
          <p:cNvSpPr txBox="1"/>
          <p:nvPr/>
        </p:nvSpPr>
        <p:spPr>
          <a:xfrm>
            <a:off x="6393802" y="6307117"/>
            <a:ext cx="6106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 err="1"/>
              <a:t>Beets</a:t>
            </a:r>
            <a:r>
              <a:rPr lang="it-IT" sz="1200" dirty="0"/>
              <a:t> L, Rodríguez-Fonseca C, </a:t>
            </a:r>
            <a:r>
              <a:rPr lang="it-IT" sz="1200" dirty="0" err="1"/>
              <a:t>Hennekam</a:t>
            </a:r>
            <a:r>
              <a:rPr lang="it-IT" sz="1200" dirty="0"/>
              <a:t> RC. </a:t>
            </a:r>
            <a:r>
              <a:rPr lang="it-IT" sz="1200" dirty="0" err="1"/>
              <a:t>Growth</a:t>
            </a:r>
            <a:r>
              <a:rPr lang="it-IT" sz="1200" dirty="0"/>
              <a:t> charts for </a:t>
            </a:r>
            <a:r>
              <a:rPr lang="it-IT" sz="1200" dirty="0" err="1"/>
              <a:t>individuals</a:t>
            </a:r>
            <a:r>
              <a:rPr lang="it-IT" sz="1200" dirty="0"/>
              <a:t> with Rubinstein-</a:t>
            </a:r>
            <a:r>
              <a:rPr lang="it-IT" sz="1200" dirty="0" err="1"/>
              <a:t>Taybi</a:t>
            </a:r>
            <a:r>
              <a:rPr lang="it-IT" sz="1200" dirty="0"/>
              <a:t> </a:t>
            </a:r>
            <a:r>
              <a:rPr lang="it-IT" sz="1200" dirty="0" err="1"/>
              <a:t>syndrome</a:t>
            </a:r>
            <a:r>
              <a:rPr lang="it-IT" sz="1200" dirty="0"/>
              <a:t>. </a:t>
            </a:r>
            <a:r>
              <a:rPr lang="it-IT" sz="1200" dirty="0" err="1"/>
              <a:t>Am</a:t>
            </a:r>
            <a:r>
              <a:rPr lang="it-IT" sz="1200" dirty="0"/>
              <a:t> J </a:t>
            </a:r>
            <a:r>
              <a:rPr lang="it-IT" sz="1200" dirty="0" err="1"/>
              <a:t>Med</a:t>
            </a:r>
            <a:r>
              <a:rPr lang="it-IT" sz="1200" dirty="0"/>
              <a:t> Genet A. 2014 Sep;164A(9):2300-9.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3BCB6F49-C6AE-B60A-A1B1-7B6620F15E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495" t="28752" r="10995"/>
          <a:stretch/>
        </p:blipFill>
        <p:spPr>
          <a:xfrm>
            <a:off x="8300741" y="29938"/>
            <a:ext cx="3686378" cy="3929356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0154960-26D0-83E5-3351-BEC4A4A1B8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265" t="29183" r="13138" b="32353"/>
          <a:stretch/>
        </p:blipFill>
        <p:spPr>
          <a:xfrm>
            <a:off x="8095861" y="3815843"/>
            <a:ext cx="4096139" cy="2491274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4F74F5F4-6AF3-37D0-A720-31C74D11BA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648" t="45558" r="12219" b="14490"/>
          <a:stretch/>
        </p:blipFill>
        <p:spPr>
          <a:xfrm>
            <a:off x="4646645" y="841306"/>
            <a:ext cx="4161454" cy="2587694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DDDC860A-791E-1FEE-06DC-8217D863CA16}"/>
              </a:ext>
            </a:extLst>
          </p:cNvPr>
          <p:cNvSpPr txBox="1"/>
          <p:nvPr/>
        </p:nvSpPr>
        <p:spPr>
          <a:xfrm>
            <a:off x="204881" y="1384408"/>
            <a:ext cx="4441764" cy="50167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1600" b="0" i="0" dirty="0">
                <a:solidFill>
                  <a:srgbClr val="000000"/>
                </a:solidFill>
                <a:effectLst/>
              </a:rPr>
              <a:t>I centili di L/H, P e </a:t>
            </a:r>
            <a:r>
              <a:rPr lang="it-IT" sz="1600" dirty="0">
                <a:solidFill>
                  <a:srgbClr val="000000"/>
                </a:solidFill>
              </a:rPr>
              <a:t>CC </a:t>
            </a:r>
            <a:r>
              <a:rPr lang="it-IT" sz="1600" b="0" i="0" dirty="0">
                <a:solidFill>
                  <a:srgbClr val="000000"/>
                </a:solidFill>
                <a:effectLst/>
              </a:rPr>
              <a:t>diminuiscono rapidamente nei primi mesi di vita. </a:t>
            </a:r>
          </a:p>
          <a:p>
            <a:endParaRPr lang="it-IT" sz="1600" b="0" i="0" dirty="0">
              <a:solidFill>
                <a:srgbClr val="000000"/>
              </a:solidFill>
              <a:effectLst/>
            </a:endParaRPr>
          </a:p>
          <a:p>
            <a:r>
              <a:rPr lang="it-IT" sz="1600" dirty="0"/>
              <a:t>Una maggiore incidenza di microcefalia e ritardo della crescita è stata notata nei neonati con varianti patogene EP300</a:t>
            </a:r>
          </a:p>
          <a:p>
            <a:r>
              <a:rPr lang="it-IT" sz="1600" dirty="0"/>
              <a:t> </a:t>
            </a:r>
          </a:p>
          <a:p>
            <a:r>
              <a:rPr lang="it-IT" sz="1600" dirty="0"/>
              <a:t>La CC rispetto alla popolazione generale è -1.89 SD per i maschi e -2.71 SD per le femmine</a:t>
            </a:r>
          </a:p>
          <a:p>
            <a:endParaRPr lang="it-IT" sz="1600" b="0" i="0" dirty="0">
              <a:solidFill>
                <a:srgbClr val="000000"/>
              </a:solidFill>
              <a:effectLst/>
            </a:endParaRPr>
          </a:p>
          <a:p>
            <a:r>
              <a:rPr lang="it-IT" sz="1600" b="0" i="0" dirty="0">
                <a:solidFill>
                  <a:srgbClr val="000000"/>
                </a:solidFill>
                <a:effectLst/>
              </a:rPr>
              <a:t>La bassa statura è tipica dell'età adulta. </a:t>
            </a:r>
          </a:p>
          <a:p>
            <a:r>
              <a:rPr lang="it-IT" sz="1600" dirty="0"/>
              <a:t>L'altezza media per i maschi adulti è di 162,6 cm (-2.99 SD) e per le femmine adulte è di 151,0 cm (-3.01 SD)</a:t>
            </a:r>
          </a:p>
          <a:p>
            <a:endParaRPr lang="it-IT" sz="1600" b="0" i="0" dirty="0">
              <a:solidFill>
                <a:srgbClr val="000000"/>
              </a:solidFill>
              <a:effectLst/>
            </a:endParaRPr>
          </a:p>
          <a:p>
            <a:r>
              <a:rPr lang="it-IT" sz="1600" b="0" i="0" dirty="0">
                <a:solidFill>
                  <a:srgbClr val="000000"/>
                </a:solidFill>
                <a:effectLst/>
              </a:rPr>
              <a:t>L’obesità può svilupparsi durante l’infanzia o l’adolescenza.</a:t>
            </a:r>
          </a:p>
          <a:p>
            <a:endParaRPr lang="it-IT" sz="1600" dirty="0"/>
          </a:p>
          <a:p>
            <a:r>
              <a:rPr lang="it-IT" sz="1600" dirty="0"/>
              <a:t>Mentre il BMI è normale per i maschi fino all’età di 21 anni, è aumentato per le femmine. </a:t>
            </a:r>
          </a:p>
        </p:txBody>
      </p:sp>
    </p:spTree>
    <p:extLst>
      <p:ext uri="{BB962C8B-B14F-4D97-AF65-F5344CB8AC3E}">
        <p14:creationId xmlns:p14="http://schemas.microsoft.com/office/powerpoint/2010/main" val="3694881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B838024-7556-33F7-0F68-EA3F013AE3BE}"/>
              </a:ext>
            </a:extLst>
          </p:cNvPr>
          <p:cNvSpPr txBox="1"/>
          <p:nvPr/>
        </p:nvSpPr>
        <p:spPr>
          <a:xfrm>
            <a:off x="1293877" y="2082072"/>
            <a:ext cx="7755855" cy="296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dirty="0"/>
              <a:t>Primi passi:</a:t>
            </a:r>
            <a:r>
              <a:rPr lang="it-IT" dirty="0"/>
              <a:t> età media 30 mesi</a:t>
            </a:r>
          </a:p>
          <a:p>
            <a:pPr>
              <a:lnSpc>
                <a:spcPct val="150000"/>
              </a:lnSpc>
            </a:pPr>
            <a:endParaRPr lang="it-IT" dirty="0"/>
          </a:p>
          <a:p>
            <a:pPr>
              <a:lnSpc>
                <a:spcPct val="150000"/>
              </a:lnSpc>
            </a:pPr>
            <a:r>
              <a:rPr lang="it-IT" b="1" dirty="0"/>
              <a:t>Prime parole: </a:t>
            </a:r>
            <a:r>
              <a:rPr lang="it-IT" dirty="0"/>
              <a:t>età media 25 mesi</a:t>
            </a:r>
          </a:p>
          <a:p>
            <a:pPr>
              <a:lnSpc>
                <a:spcPct val="150000"/>
              </a:lnSpc>
            </a:pPr>
            <a:endParaRPr lang="it-IT" dirty="0"/>
          </a:p>
          <a:p>
            <a:pPr>
              <a:lnSpc>
                <a:spcPct val="150000"/>
              </a:lnSpc>
            </a:pPr>
            <a:r>
              <a:rPr lang="it-IT" b="1" dirty="0"/>
              <a:t>Controllo sfinterico: </a:t>
            </a:r>
            <a:r>
              <a:rPr lang="it-IT" dirty="0"/>
              <a:t>età media 62 mesi 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b="1" dirty="0" err="1"/>
              <a:t>Alcuni</a:t>
            </a:r>
            <a:r>
              <a:rPr lang="en-US" b="1" dirty="0"/>
              <a:t> </a:t>
            </a:r>
            <a:r>
              <a:rPr lang="en-US" b="1" dirty="0" err="1"/>
              <a:t>individui</a:t>
            </a:r>
            <a:r>
              <a:rPr lang="en-US" b="1" dirty="0"/>
              <a:t> </a:t>
            </a:r>
            <a:r>
              <a:rPr lang="en-US" b="1" dirty="0" err="1"/>
              <a:t>possono</a:t>
            </a:r>
            <a:r>
              <a:rPr lang="en-US" b="1" dirty="0"/>
              <a:t> </a:t>
            </a:r>
            <a:r>
              <a:rPr lang="en-US" b="1" dirty="0" err="1"/>
              <a:t>avere</a:t>
            </a:r>
            <a:r>
              <a:rPr lang="en-US" b="1" dirty="0"/>
              <a:t> </a:t>
            </a:r>
            <a:r>
              <a:rPr lang="en-US" b="1" dirty="0" err="1"/>
              <a:t>intelligenza</a:t>
            </a:r>
            <a:r>
              <a:rPr lang="en-US" b="1" dirty="0"/>
              <a:t> </a:t>
            </a:r>
            <a:r>
              <a:rPr lang="en-US" b="1" dirty="0" err="1"/>
              <a:t>normale</a:t>
            </a:r>
            <a:r>
              <a:rPr lang="en-US" b="1" dirty="0"/>
              <a:t> (</a:t>
            </a:r>
            <a:r>
              <a:rPr lang="en-US" b="1" dirty="0" err="1"/>
              <a:t>varianti</a:t>
            </a:r>
            <a:r>
              <a:rPr lang="en-US" b="1" dirty="0"/>
              <a:t> EP300)</a:t>
            </a:r>
            <a:endParaRPr lang="it-IT" b="1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13B5968D-D749-A157-8C4A-6A84916902CB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di Libera Scelta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BF6989C-4B0B-5F90-A192-B19BB8014949}"/>
              </a:ext>
            </a:extLst>
          </p:cNvPr>
          <p:cNvSpPr txBox="1"/>
          <p:nvPr/>
        </p:nvSpPr>
        <p:spPr>
          <a:xfrm>
            <a:off x="355710" y="946663"/>
            <a:ext cx="4028282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Monitorare lo sviluppo psicomotorio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A8743A3-9F61-381A-7F5E-DACDFDAF4642}"/>
              </a:ext>
            </a:extLst>
          </p:cNvPr>
          <p:cNvSpPr txBox="1"/>
          <p:nvPr/>
        </p:nvSpPr>
        <p:spPr>
          <a:xfrm>
            <a:off x="7136091" y="6192567"/>
            <a:ext cx="44895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/>
              <a:t> </a:t>
            </a:r>
            <a:r>
              <a:rPr lang="en-US" i="1" dirty="0"/>
              <a:t>Stevens et al, 1990, </a:t>
            </a:r>
            <a:r>
              <a:rPr lang="en-US" i="1" dirty="0" err="1"/>
              <a:t>Fergelot</a:t>
            </a:r>
            <a:r>
              <a:rPr lang="en-US" i="1" dirty="0"/>
              <a:t> et al 2016</a:t>
            </a:r>
          </a:p>
        </p:txBody>
      </p:sp>
    </p:spTree>
    <p:extLst>
      <p:ext uri="{BB962C8B-B14F-4D97-AF65-F5344CB8AC3E}">
        <p14:creationId xmlns:p14="http://schemas.microsoft.com/office/powerpoint/2010/main" val="873848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86508B87-FC75-7046-EB44-CDC29DFFF89A}"/>
              </a:ext>
            </a:extLst>
          </p:cNvPr>
          <p:cNvSpPr/>
          <p:nvPr/>
        </p:nvSpPr>
        <p:spPr>
          <a:xfrm>
            <a:off x="0" y="0"/>
            <a:ext cx="12192000" cy="5465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/>
              <a:t>     Il ruolo del Pediatra – Pediatra di Libera Scelta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6706C83-6CFA-2FE4-396C-330237701997}"/>
              </a:ext>
            </a:extLst>
          </p:cNvPr>
          <p:cNvSpPr txBox="1"/>
          <p:nvPr/>
        </p:nvSpPr>
        <p:spPr>
          <a:xfrm>
            <a:off x="813847" y="878763"/>
            <a:ext cx="2971519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sz="2000" b="1" dirty="0"/>
              <a:t>Guidare lo svezzamento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59FC353-24A2-662F-9E1D-4FA3C543AC64}"/>
              </a:ext>
            </a:extLst>
          </p:cNvPr>
          <p:cNvSpPr txBox="1"/>
          <p:nvPr/>
        </p:nvSpPr>
        <p:spPr>
          <a:xfrm>
            <a:off x="813847" y="2157042"/>
            <a:ext cx="4022104" cy="2960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i="0" dirty="0" err="1">
                <a:solidFill>
                  <a:srgbClr val="000000"/>
                </a:solidFill>
                <a:effectLst/>
              </a:rPr>
              <a:t>Problemi</a:t>
            </a:r>
            <a:r>
              <a:rPr lang="en-US" i="0" dirty="0">
                <a:solidFill>
                  <a:srgbClr val="000000"/>
                </a:solidFill>
                <a:effectLst/>
              </a:rPr>
              <a:t> di </a:t>
            </a:r>
            <a:r>
              <a:rPr lang="en-US" i="0" dirty="0" err="1">
                <a:solidFill>
                  <a:srgbClr val="000000"/>
                </a:solidFill>
                <a:effectLst/>
              </a:rPr>
              <a:t>alimentazione</a:t>
            </a:r>
            <a:endParaRPr lang="en-US" i="0" dirty="0">
              <a:solidFill>
                <a:srgbClr val="000000"/>
              </a:solidFill>
              <a:effectLst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000000"/>
                </a:solidFill>
              </a:rPr>
              <a:t>Scarso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accrescimento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ponderale</a:t>
            </a:r>
            <a:endParaRPr lang="en-US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i="0" dirty="0" err="1">
                <a:solidFill>
                  <a:srgbClr val="000000"/>
                </a:solidFill>
                <a:effectLst/>
              </a:rPr>
              <a:t>Reflusso</a:t>
            </a:r>
            <a:r>
              <a:rPr lang="en-US" i="0" dirty="0">
                <a:solidFill>
                  <a:srgbClr val="000000"/>
                </a:solidFill>
                <a:effectLst/>
              </a:rPr>
              <a:t> </a:t>
            </a:r>
            <a:r>
              <a:rPr lang="en-US" i="0" dirty="0" err="1">
                <a:solidFill>
                  <a:srgbClr val="000000"/>
                </a:solidFill>
                <a:effectLst/>
              </a:rPr>
              <a:t>Gastroesofageo</a:t>
            </a:r>
            <a:endParaRPr lang="en-US" i="0" dirty="0">
              <a:solidFill>
                <a:srgbClr val="000000"/>
              </a:solidFill>
              <a:effectLst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000000"/>
                </a:solidFill>
              </a:rPr>
              <a:t>Stipsi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severa</a:t>
            </a:r>
            <a:endParaRPr lang="en-US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i="0" dirty="0">
              <a:solidFill>
                <a:srgbClr val="000000"/>
              </a:solidFill>
              <a:effectLst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000000"/>
                </a:solidFill>
              </a:rPr>
              <a:t>Infezioni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respiratorie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ricorrenti</a:t>
            </a:r>
            <a:endParaRPr lang="en-US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000000"/>
                </a:solidFill>
              </a:rPr>
              <a:t>Problemi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comportamentali</a:t>
            </a:r>
            <a:endParaRPr lang="it-IT" dirty="0"/>
          </a:p>
        </p:txBody>
      </p:sp>
      <p:pic>
        <p:nvPicPr>
          <p:cNvPr id="3074" name="Picture 2" descr="L'importanza della cooperazione - Dott.ssa Giulia Gamberini">
            <a:extLst>
              <a:ext uri="{FF2B5EF4-FFF2-40B4-BE49-F238E27FC236}">
                <a16:creationId xmlns:a16="http://schemas.microsoft.com/office/drawing/2014/main" id="{E87B74FF-8BCB-B1AD-9D32-5FE0C16CC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658" y="1875824"/>
            <a:ext cx="2575646" cy="256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3479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987</Words>
  <Application>Microsoft Office PowerPoint</Application>
  <PresentationFormat>Widescreen</PresentationFormat>
  <Paragraphs>183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8" baseType="lpstr">
      <vt:lpstr>Aptos</vt:lpstr>
      <vt:lpstr>Aptos Display</vt:lpstr>
      <vt:lpstr>Arial</vt:lpstr>
      <vt:lpstr>BlinkMacSystemFont</vt:lpstr>
      <vt:lpstr>Calibri</vt:lpstr>
      <vt:lpstr>Roboto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Studio Migliucci</dc:creator>
  <cp:lastModifiedBy>Studio Migliucci</cp:lastModifiedBy>
  <cp:revision>4</cp:revision>
  <dcterms:created xsi:type="dcterms:W3CDTF">2024-03-11T17:00:49Z</dcterms:created>
  <dcterms:modified xsi:type="dcterms:W3CDTF">2024-03-15T09:06:29Z</dcterms:modified>
</cp:coreProperties>
</file>