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75" r:id="rId3"/>
    <p:sldId id="267" r:id="rId4"/>
    <p:sldId id="268" r:id="rId5"/>
    <p:sldId id="273" r:id="rId6"/>
    <p:sldId id="277" r:id="rId7"/>
    <p:sldId id="276" r:id="rId8"/>
    <p:sldId id="257" r:id="rId9"/>
    <p:sldId id="274" r:id="rId10"/>
    <p:sldId id="271" r:id="rId11"/>
    <p:sldId id="258" r:id="rId12"/>
    <p:sldId id="259" r:id="rId13"/>
    <p:sldId id="260" r:id="rId14"/>
    <p:sldId id="262" r:id="rId15"/>
    <p:sldId id="263" r:id="rId16"/>
    <p:sldId id="269" r:id="rId17"/>
    <p:sldId id="270" r:id="rId1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a:tcStyle>
        <a:tcBdr/>
        <a:fill>
          <a:solidFill>
            <a:srgbClr val="F3F9F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Arial"/>
      </a:defRPr>
    </a:lvl1pPr>
    <a:lvl2pPr indent="228600" latinLnBrk="0">
      <a:spcBef>
        <a:spcPts val="400"/>
      </a:spcBef>
      <a:defRPr sz="1200">
        <a:latin typeface="+mj-lt"/>
        <a:ea typeface="+mj-ea"/>
        <a:cs typeface="+mj-cs"/>
        <a:sym typeface="Arial"/>
      </a:defRPr>
    </a:lvl2pPr>
    <a:lvl3pPr indent="457200" latinLnBrk="0">
      <a:spcBef>
        <a:spcPts val="400"/>
      </a:spcBef>
      <a:defRPr sz="1200">
        <a:latin typeface="+mj-lt"/>
        <a:ea typeface="+mj-ea"/>
        <a:cs typeface="+mj-cs"/>
        <a:sym typeface="Arial"/>
      </a:defRPr>
    </a:lvl3pPr>
    <a:lvl4pPr indent="685800" latinLnBrk="0">
      <a:spcBef>
        <a:spcPts val="400"/>
      </a:spcBef>
      <a:defRPr sz="1200">
        <a:latin typeface="+mj-lt"/>
        <a:ea typeface="+mj-ea"/>
        <a:cs typeface="+mj-cs"/>
        <a:sym typeface="Arial"/>
      </a:defRPr>
    </a:lvl4pPr>
    <a:lvl5pPr indent="914400" latinLnBrk="0">
      <a:spcBef>
        <a:spcPts val="400"/>
      </a:spcBef>
      <a:defRPr sz="1200">
        <a:latin typeface="+mj-lt"/>
        <a:ea typeface="+mj-ea"/>
        <a:cs typeface="+mj-cs"/>
        <a:sym typeface="Arial"/>
      </a:defRPr>
    </a:lvl5pPr>
    <a:lvl6pPr indent="1143000" latinLnBrk="0">
      <a:spcBef>
        <a:spcPts val="400"/>
      </a:spcBef>
      <a:defRPr sz="1200">
        <a:latin typeface="+mj-lt"/>
        <a:ea typeface="+mj-ea"/>
        <a:cs typeface="+mj-cs"/>
        <a:sym typeface="Arial"/>
      </a:defRPr>
    </a:lvl6pPr>
    <a:lvl7pPr indent="1371600" latinLnBrk="0">
      <a:spcBef>
        <a:spcPts val="400"/>
      </a:spcBef>
      <a:defRPr sz="1200">
        <a:latin typeface="+mj-lt"/>
        <a:ea typeface="+mj-ea"/>
        <a:cs typeface="+mj-cs"/>
        <a:sym typeface="Arial"/>
      </a:defRPr>
    </a:lvl7pPr>
    <a:lvl8pPr indent="1600200" latinLnBrk="0">
      <a:spcBef>
        <a:spcPts val="400"/>
      </a:spcBef>
      <a:defRPr sz="1200">
        <a:latin typeface="+mj-lt"/>
        <a:ea typeface="+mj-ea"/>
        <a:cs typeface="+mj-cs"/>
        <a:sym typeface="Arial"/>
      </a:defRPr>
    </a:lvl8pPr>
    <a:lvl9pPr indent="1828800" latinLnBrk="0">
      <a:spcBef>
        <a:spcPts val="400"/>
      </a:spcBef>
      <a:defRPr sz="1200">
        <a:latin typeface="+mj-lt"/>
        <a:ea typeface="+mj-ea"/>
        <a:cs typeface="+mj-cs"/>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Titolo Testo</a:t>
            </a:r>
          </a:p>
        </p:txBody>
      </p:sp>
      <p:sp>
        <p:nvSpPr>
          <p:cNvPr id="3" name="Corpo livello uno…"/>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8384892" y="6245225"/>
            <a:ext cx="301909" cy="288824"/>
          </a:xfrm>
          <a:prstGeom prst="rect">
            <a:avLst/>
          </a:prstGeom>
          <a:ln w="12700">
            <a:miter lim="400000"/>
          </a:ln>
        </p:spPr>
        <p:txBody>
          <a:bodyPr wrap="none" lIns="45719" rIns="45719">
            <a:spAutoFit/>
          </a:bodyPr>
          <a:lstStyle>
            <a:lvl1pPr algn="r">
              <a:defRPr sz="1400"/>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9pPr>
    </p:titleStyle>
    <p:bodyStyle>
      <a:lvl1pPr marL="342900" marR="0" indent="-3429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1pPr>
      <a:lvl2pPr marL="783771" marR="0" indent="-326571"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2pPr>
      <a:lvl3pPr marL="1219200" marR="0" indent="-3048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3pPr>
      <a:lvl4pPr marL="1737360" marR="0" indent="-36576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4pPr>
      <a:lvl5pPr marL="2235200" marR="0" indent="-4064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5pPr>
      <a:lvl6pPr marL="2692400" marR="0" indent="-4064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6pPr>
      <a:lvl7pPr marL="3149600" marR="0" indent="-4064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7pPr>
      <a:lvl8pPr marL="3606800" marR="0" indent="-4064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8pPr>
      <a:lvl9pPr marL="4064000" marR="0" indent="-406400" algn="l" defTabSz="914400" rtl="0" latinLnBrk="0">
        <a:lnSpc>
          <a:spcPct val="100000"/>
        </a:lnSpc>
        <a:spcBef>
          <a:spcPts val="700"/>
        </a:spcBef>
        <a:spcAft>
          <a:spcPts val="0"/>
        </a:spcAft>
        <a:buClrTx/>
        <a:buSzPct val="100000"/>
        <a:buFontTx/>
        <a:buChar char=""/>
        <a:tabLst/>
        <a:defRPr sz="3200" b="0" i="0" u="none" strike="noStrike" cap="none" spc="0" baseline="0">
          <a:solidFill>
            <a:srgbClr val="000000"/>
          </a:solidFill>
          <a:uFillTx/>
          <a:latin typeface="+mj-lt"/>
          <a:ea typeface="+mj-ea"/>
          <a:cs typeface="+mj-cs"/>
          <a:sym typeface="Arial"/>
        </a:defRPr>
      </a:lvl9pPr>
    </p:bodyStyle>
    <p:otherStyle>
      <a:lvl1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image" Target="../media/image4.t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doi.org/10.1002/ajmg.a.35519" TargetMode="External"/><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hyperlink" Target="https://doi.org/10.1210/clinem/dgaa495"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pproccio multidisciplinare alla sindrome di Rubinstein-Taybi: aspetti endocrinologici"/>
          <p:cNvSpPr txBox="1">
            <a:spLocks noGrp="1"/>
          </p:cNvSpPr>
          <p:nvPr>
            <p:ph type="body" sz="quarter" idx="4294967295"/>
          </p:nvPr>
        </p:nvSpPr>
        <p:spPr>
          <a:xfrm>
            <a:off x="1243805" y="2795302"/>
            <a:ext cx="6729413" cy="952500"/>
          </a:xfrm>
          <a:prstGeom prst="rect">
            <a:avLst/>
          </a:prstGeom>
          <a:ln w="28575">
            <a:solidFill>
              <a:schemeClr val="accent1"/>
            </a:solidFill>
            <a:miter lim="800000"/>
          </a:ln>
        </p:spPr>
        <p:txBody>
          <a:bodyPr>
            <a:normAutofit/>
          </a:bodyPr>
          <a:lstStyle>
            <a:lvl1pPr marL="0" indent="0" algn="ctr" defTabSz="813816">
              <a:spcBef>
                <a:spcPts val="500"/>
              </a:spcBef>
              <a:buSzTx/>
              <a:buNone/>
              <a:defRPr sz="2492" b="1">
                <a:latin typeface="Comic Sans MS"/>
                <a:ea typeface="Comic Sans MS"/>
                <a:cs typeface="Comic Sans MS"/>
                <a:sym typeface="Comic Sans MS"/>
              </a:defRPr>
            </a:lvl1pPr>
          </a:lstStyle>
          <a:p>
            <a:r>
              <a:rPr dirty="0" err="1"/>
              <a:t>Approccio</a:t>
            </a:r>
            <a:r>
              <a:rPr dirty="0"/>
              <a:t> </a:t>
            </a:r>
            <a:r>
              <a:rPr dirty="0" err="1"/>
              <a:t>multidisciplinare</a:t>
            </a:r>
            <a:r>
              <a:rPr dirty="0"/>
              <a:t> </a:t>
            </a:r>
            <a:r>
              <a:rPr dirty="0" err="1"/>
              <a:t>alla</a:t>
            </a:r>
            <a:r>
              <a:rPr dirty="0"/>
              <a:t> </a:t>
            </a:r>
            <a:r>
              <a:rPr dirty="0" err="1"/>
              <a:t>sindrome</a:t>
            </a:r>
            <a:r>
              <a:rPr dirty="0"/>
              <a:t> di Rubinstein-</a:t>
            </a:r>
            <a:r>
              <a:rPr dirty="0" err="1"/>
              <a:t>Taybi</a:t>
            </a:r>
            <a:r>
              <a:rPr dirty="0"/>
              <a:t>: </a:t>
            </a:r>
            <a:r>
              <a:rPr dirty="0" err="1"/>
              <a:t>aspetti</a:t>
            </a:r>
            <a:r>
              <a:rPr dirty="0"/>
              <a:t> </a:t>
            </a:r>
            <a:r>
              <a:rPr dirty="0" err="1"/>
              <a:t>endocrinologici</a:t>
            </a:r>
            <a:endParaRPr dirty="0"/>
          </a:p>
        </p:txBody>
      </p:sp>
      <p:sp>
        <p:nvSpPr>
          <p:cNvPr id="21" name="Anna Grandone…"/>
          <p:cNvSpPr txBox="1"/>
          <p:nvPr/>
        </p:nvSpPr>
        <p:spPr>
          <a:xfrm>
            <a:off x="118745" y="5805487"/>
            <a:ext cx="8979535" cy="617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t>Anna Grandone </a:t>
            </a:r>
          </a:p>
          <a:p>
            <a:r>
              <a:t>Università degli Studi della Campania “L. Vanvitelli”</a:t>
            </a:r>
          </a:p>
        </p:txBody>
      </p:sp>
      <p:pic>
        <p:nvPicPr>
          <p:cNvPr id="22" name="immagine-incollata.tiff" descr="immagine-incollata.tiff"/>
          <p:cNvPicPr>
            <a:picLocks noChangeAspect="1"/>
          </p:cNvPicPr>
          <p:nvPr/>
        </p:nvPicPr>
        <p:blipFill>
          <a:blip r:embed="rId2"/>
          <a:stretch>
            <a:fillRect/>
          </a:stretch>
        </p:blipFill>
        <p:spPr>
          <a:xfrm>
            <a:off x="7276082" y="1"/>
            <a:ext cx="1822197" cy="2642616"/>
          </a:xfrm>
          <a:prstGeom prst="rect">
            <a:avLst/>
          </a:prstGeom>
          <a:ln w="12700">
            <a:miter lim="400000"/>
          </a:ln>
        </p:spPr>
      </p:pic>
      <p:pic>
        <p:nvPicPr>
          <p:cNvPr id="1026" name="Picture 2" descr="Università degli studi della Campania Luigi Vanvitelli">
            <a:extLst>
              <a:ext uri="{FF2B5EF4-FFF2-40B4-BE49-F238E27FC236}">
                <a16:creationId xmlns:a16="http://schemas.microsoft.com/office/drawing/2014/main" id="{19B9C862-67A8-62C4-3A10-DE1D7EBA17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 cy="952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6BA3168-4937-4D2F-F447-B6271EF497E5}"/>
              </a:ext>
            </a:extLst>
          </p:cNvPr>
          <p:cNvPicPr>
            <a:picLocks noChangeAspect="1"/>
          </p:cNvPicPr>
          <p:nvPr/>
        </p:nvPicPr>
        <p:blipFill>
          <a:blip r:embed="rId2"/>
          <a:stretch>
            <a:fillRect/>
          </a:stretch>
        </p:blipFill>
        <p:spPr>
          <a:xfrm>
            <a:off x="1394631" y="0"/>
            <a:ext cx="6354738" cy="6858000"/>
          </a:xfrm>
          <a:prstGeom prst="rect">
            <a:avLst/>
          </a:prstGeom>
        </p:spPr>
      </p:pic>
    </p:spTree>
    <p:extLst>
      <p:ext uri="{BB962C8B-B14F-4D97-AF65-F5344CB8AC3E}">
        <p14:creationId xmlns:p14="http://schemas.microsoft.com/office/powerpoint/2010/main" val="87376752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Indagini generali e profilo ormonale non mostravano alterazioni di rilievo fatta eccezione per una tiroidite in eutiroidismo.…"/>
          <p:cNvSpPr txBox="1">
            <a:spLocks noGrp="1"/>
          </p:cNvSpPr>
          <p:nvPr>
            <p:ph type="body" idx="4294967295"/>
          </p:nvPr>
        </p:nvSpPr>
        <p:spPr>
          <a:xfrm>
            <a:off x="468312" y="1341437"/>
            <a:ext cx="8229601" cy="4525963"/>
          </a:xfrm>
          <a:prstGeom prst="rect">
            <a:avLst/>
          </a:prstGeom>
        </p:spPr>
        <p:txBody>
          <a:bodyPr>
            <a:normAutofit/>
          </a:bodyPr>
          <a:lstStyle/>
          <a:p>
            <a:pPr marL="0" indent="0">
              <a:spcBef>
                <a:spcPts val="400"/>
              </a:spcBef>
              <a:buSzTx/>
              <a:buNone/>
              <a:defRPr sz="1800">
                <a:latin typeface="Comic Sans MS"/>
                <a:ea typeface="Comic Sans MS"/>
                <a:cs typeface="Comic Sans MS"/>
                <a:sym typeface="Comic Sans MS"/>
              </a:defRPr>
            </a:pPr>
            <a:r>
              <a:t>Indagini generali e profilo ormonale non mostravano alterazioni di rilievo fatta eccezione per una tiroidite in eutiroidismo.</a:t>
            </a:r>
          </a:p>
          <a:p>
            <a:pPr marL="0" indent="0">
              <a:spcBef>
                <a:spcPts val="400"/>
              </a:spcBef>
              <a:buSzTx/>
              <a:buNone/>
              <a:defRPr sz="1800">
                <a:latin typeface="Comic Sans MS"/>
                <a:ea typeface="Comic Sans MS"/>
                <a:cs typeface="Comic Sans MS"/>
                <a:sym typeface="Comic Sans MS"/>
              </a:defRPr>
            </a:pPr>
            <a:r>
              <a:t>Età ossea ritardata di 1 anno.</a:t>
            </a:r>
          </a:p>
          <a:p>
            <a:pPr marL="0" indent="0">
              <a:spcBef>
                <a:spcPts val="400"/>
              </a:spcBef>
              <a:buSzTx/>
              <a:buNone/>
              <a:defRPr sz="1800">
                <a:latin typeface="Comic Sans MS"/>
                <a:ea typeface="Comic Sans MS"/>
                <a:cs typeface="Comic Sans MS"/>
                <a:sym typeface="Comic Sans MS"/>
              </a:defRPr>
            </a:pPr>
            <a:r>
              <a:t>RMN encefalo: Si evidenzia una Malformazione di Arnold-Chiari di tipo I con tonsille cerebellari discese fino a livello di C2.</a:t>
            </a:r>
          </a:p>
        </p:txBody>
      </p:sp>
      <p:sp>
        <p:nvSpPr>
          <p:cNvPr id="29" name="Inquadramento"/>
          <p:cNvSpPr txBox="1">
            <a:spLocks noGrp="1"/>
          </p:cNvSpPr>
          <p:nvPr>
            <p:ph type="title" idx="4294967295"/>
          </p:nvPr>
        </p:nvSpPr>
        <p:spPr>
          <a:xfrm>
            <a:off x="457200" y="44450"/>
            <a:ext cx="8229600" cy="777875"/>
          </a:xfrm>
          <a:prstGeom prst="rect">
            <a:avLst/>
          </a:prstGeom>
        </p:spPr>
        <p:txBody>
          <a:bodyPr>
            <a:normAutofit/>
          </a:bodyPr>
          <a:lstStyle>
            <a:lvl1pPr>
              <a:defRPr sz="3600" b="1">
                <a:latin typeface="Comic Sans MS"/>
                <a:ea typeface="Comic Sans MS"/>
                <a:cs typeface="Comic Sans MS"/>
                <a:sym typeface="Comic Sans MS"/>
              </a:defRPr>
            </a:lvl1pPr>
          </a:lstStyle>
          <a:p>
            <a:r>
              <a:t>Inquadramento</a:t>
            </a:r>
          </a:p>
        </p:txBody>
      </p:sp>
      <p:sp>
        <p:nvSpPr>
          <p:cNvPr id="30" name="Linea"/>
          <p:cNvSpPr/>
          <p:nvPr/>
        </p:nvSpPr>
        <p:spPr>
          <a:xfrm>
            <a:off x="-1" y="838200"/>
            <a:ext cx="9144002" cy="0"/>
          </a:xfrm>
          <a:prstGeom prst="line">
            <a:avLst/>
          </a:prstGeom>
          <a:ln w="57150">
            <a:solidFill>
              <a:srgbClr val="FFFF00"/>
            </a:solidFill>
          </a:ln>
        </p:spPr>
        <p:txBody>
          <a:bodyPr lIns="45719" rIns="45719"/>
          <a:lstStyle/>
          <a:p>
            <a:endParaRPr/>
          </a:p>
        </p:txBody>
      </p:sp>
      <p:grpSp>
        <p:nvGrpSpPr>
          <p:cNvPr id="33" name="Gruppo"/>
          <p:cNvGrpSpPr/>
          <p:nvPr/>
        </p:nvGrpSpPr>
        <p:grpSpPr>
          <a:xfrm>
            <a:off x="2555875" y="3154362"/>
            <a:ext cx="3759200" cy="3536951"/>
            <a:chOff x="0" y="0"/>
            <a:chExt cx="3759200" cy="3536950"/>
          </a:xfrm>
        </p:grpSpPr>
        <p:pic>
          <p:nvPicPr>
            <p:cNvPr id="31" name="image.png" descr="image.png"/>
            <p:cNvPicPr>
              <a:picLocks noChangeAspect="1"/>
            </p:cNvPicPr>
            <p:nvPr/>
          </p:nvPicPr>
          <p:blipFill>
            <a:blip r:embed="rId2"/>
            <a:stretch>
              <a:fillRect/>
            </a:stretch>
          </p:blipFill>
          <p:spPr>
            <a:xfrm>
              <a:off x="0" y="0"/>
              <a:ext cx="3759200" cy="3536950"/>
            </a:xfrm>
            <a:prstGeom prst="rect">
              <a:avLst/>
            </a:prstGeom>
            <a:ln w="12700" cap="flat">
              <a:noFill/>
              <a:miter lim="400000"/>
            </a:ln>
            <a:effectLst/>
          </p:spPr>
        </p:pic>
        <p:sp>
          <p:nvSpPr>
            <p:cNvPr id="32" name="Linea"/>
            <p:cNvSpPr/>
            <p:nvPr/>
          </p:nvSpPr>
          <p:spPr>
            <a:xfrm flipH="1">
              <a:off x="2087562" y="2146299"/>
              <a:ext cx="720726" cy="215902"/>
            </a:xfrm>
            <a:prstGeom prst="line">
              <a:avLst/>
            </a:prstGeom>
            <a:noFill/>
            <a:ln w="38100" cap="flat">
              <a:solidFill>
                <a:srgbClr val="FF0000"/>
              </a:solidFill>
              <a:prstDash val="solid"/>
              <a:round/>
            </a:ln>
            <a:effectLst/>
          </p:spPr>
          <p:txBody>
            <a:bodyPr wrap="square" lIns="45719" tIns="45719" rIns="45719" bIns="45719" numCol="1" anchor="t">
              <a:noAutofit/>
            </a:bodyPr>
            <a:lstStyle/>
            <a:p>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p:tmAbs val="0"/>
                                  </p:iterate>
                                  <p:childTnLst>
                                    <p:set>
                                      <p:cBhvr>
                                        <p:cTn id="6" fill="hold"/>
                                        <p:tgtEl>
                                          <p:spTgt spid="28">
                                            <p:bg/>
                                          </p:spTgt>
                                        </p:tgtEl>
                                        <p:attrNameLst>
                                          <p:attrName>style.visibility</p:attrName>
                                        </p:attrNameLst>
                                      </p:cBhvr>
                                      <p:to>
                                        <p:strVal val="visible"/>
                                      </p:to>
                                    </p:set>
                                    <p:animEffect transition="in" filter="fade">
                                      <p:cBhvr>
                                        <p:cTn id="7" dur="500"/>
                                        <p:tgtEl>
                                          <p:spTgt spid="28">
                                            <p:bg/>
                                          </p:spTgt>
                                        </p:tgtEl>
                                      </p:cBhvr>
                                    </p:animEffect>
                                  </p:childTnLst>
                                </p:cTn>
                              </p:par>
                              <p:par>
                                <p:cTn id="8" presetID="10" presetClass="entr" presetSubtype="0" fill="hold" grpId="1" nodeType="withEffect">
                                  <p:stCondLst>
                                    <p:cond delay="0"/>
                                  </p:stCondLst>
                                  <p:iterate>
                                    <p:tmAbs val="0"/>
                                  </p:iterate>
                                  <p:childTnLst>
                                    <p:set>
                                      <p:cBhvr>
                                        <p:cTn id="9" fill="hold"/>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fill="hold" grpId="1" nodeType="clickEffect">
                                  <p:stCondLst>
                                    <p:cond delay="0"/>
                                  </p:stCondLst>
                                  <p:iterate>
                                    <p:tmAbs val="0"/>
                                  </p:iterate>
                                  <p:childTnLst>
                                    <p:set>
                                      <p:cBhvr>
                                        <p:cTn id="14" fill="hold"/>
                                        <p:tgtEl>
                                          <p:spTgt spid="28">
                                            <p:txEl>
                                              <p:pRg st="1" end="1"/>
                                            </p:txEl>
                                          </p:spTgt>
                                        </p:tgtEl>
                                        <p:attrNameLst>
                                          <p:attrName>style.visibility</p:attrName>
                                        </p:attrNameLst>
                                      </p:cBhvr>
                                      <p:to>
                                        <p:strVal val="visible"/>
                                      </p:to>
                                    </p:set>
                                    <p:animEffect transition="in" filter="fade">
                                      <p:cBhvr>
                                        <p:cTn id="15" dur="500"/>
                                        <p:tgtEl>
                                          <p:spTgt spid="2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fill="hold" grpId="1" nodeType="clickEffect">
                                  <p:stCondLst>
                                    <p:cond delay="0"/>
                                  </p:stCondLst>
                                  <p:iterate>
                                    <p:tmAbs val="0"/>
                                  </p:iterate>
                                  <p:childTnLst>
                                    <p:set>
                                      <p:cBhvr>
                                        <p:cTn id="19" fill="hold"/>
                                        <p:tgtEl>
                                          <p:spTgt spid="28">
                                            <p:txEl>
                                              <p:pRg st="2" end="2"/>
                                            </p:txEl>
                                          </p:spTgt>
                                        </p:tgtEl>
                                        <p:attrNameLst>
                                          <p:attrName>style.visibility</p:attrName>
                                        </p:attrNameLst>
                                      </p:cBhvr>
                                      <p:to>
                                        <p:strVal val="visible"/>
                                      </p:to>
                                    </p:set>
                                    <p:animEffect transition="in" filter="fade">
                                      <p:cBhvr>
                                        <p:cTn id="20" dur="500"/>
                                        <p:tgtEl>
                                          <p:spTgt spid="28">
                                            <p:txEl>
                                              <p:pRg st="2" end="2"/>
                                            </p:txEl>
                                          </p:spTgt>
                                        </p:tgtEl>
                                      </p:cBhvr>
                                    </p:animEffect>
                                  </p:childTnLst>
                                </p:cTn>
                              </p:par>
                            </p:childTnLst>
                          </p:cTn>
                        </p:par>
                        <p:par>
                          <p:cTn id="21" fill="hold">
                            <p:stCondLst>
                              <p:cond delay="500"/>
                            </p:stCondLst>
                            <p:childTnLst>
                              <p:par>
                                <p:cTn id="22" presetID="10" presetClass="entr" fill="hold" grpId="2" nodeType="afterEffect">
                                  <p:stCondLst>
                                    <p:cond delay="0"/>
                                  </p:stCondLst>
                                  <p:iterate>
                                    <p:tmAbs val="0"/>
                                  </p:iterate>
                                  <p:childTnLst>
                                    <p:set>
                                      <p:cBhvr>
                                        <p:cTn id="23" fill="hold"/>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p" animBg="1" advAuto="0"/>
      <p:bldP spid="33" grpId="2"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MN midollo: Si evidenzia una cavità siringomielica divisa in due componenti, cervicale e dorsale."/>
          <p:cNvSpPr txBox="1"/>
          <p:nvPr/>
        </p:nvSpPr>
        <p:spPr>
          <a:xfrm>
            <a:off x="1088707" y="1033462"/>
            <a:ext cx="7974648" cy="726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Comic Sans MS"/>
                <a:ea typeface="Comic Sans MS"/>
                <a:cs typeface="Comic Sans MS"/>
                <a:sym typeface="Comic Sans MS"/>
              </a:defRPr>
            </a:lvl1pPr>
          </a:lstStyle>
          <a:p>
            <a:r>
              <a:t>RMN midollo: Si evidenzia una cavità siringomielica divisa in due componenti, cervicale e dorsale.</a:t>
            </a:r>
          </a:p>
        </p:txBody>
      </p:sp>
      <p:sp>
        <p:nvSpPr>
          <p:cNvPr id="36" name="Linea"/>
          <p:cNvSpPr/>
          <p:nvPr/>
        </p:nvSpPr>
        <p:spPr>
          <a:xfrm>
            <a:off x="-1" y="838200"/>
            <a:ext cx="9144002" cy="0"/>
          </a:xfrm>
          <a:prstGeom prst="line">
            <a:avLst/>
          </a:prstGeom>
          <a:ln w="57150">
            <a:solidFill>
              <a:srgbClr val="FFFF00"/>
            </a:solidFill>
          </a:ln>
        </p:spPr>
        <p:txBody>
          <a:bodyPr lIns="45719" rIns="45719"/>
          <a:lstStyle/>
          <a:p>
            <a:endParaRPr/>
          </a:p>
        </p:txBody>
      </p:sp>
      <p:sp>
        <p:nvSpPr>
          <p:cNvPr id="37" name="Inquadramento"/>
          <p:cNvSpPr txBox="1">
            <a:spLocks noGrp="1"/>
          </p:cNvSpPr>
          <p:nvPr>
            <p:ph type="title" idx="4294967295"/>
          </p:nvPr>
        </p:nvSpPr>
        <p:spPr>
          <a:xfrm>
            <a:off x="457200" y="44450"/>
            <a:ext cx="8229600" cy="777875"/>
          </a:xfrm>
          <a:prstGeom prst="rect">
            <a:avLst/>
          </a:prstGeom>
        </p:spPr>
        <p:txBody>
          <a:bodyPr>
            <a:normAutofit/>
          </a:bodyPr>
          <a:lstStyle>
            <a:lvl1pPr>
              <a:defRPr sz="3600" b="1">
                <a:latin typeface="Comic Sans MS"/>
                <a:ea typeface="Comic Sans MS"/>
                <a:cs typeface="Comic Sans MS"/>
                <a:sym typeface="Comic Sans MS"/>
              </a:defRPr>
            </a:lvl1pPr>
          </a:lstStyle>
          <a:p>
            <a:r>
              <a:t>Inquadramento</a:t>
            </a:r>
          </a:p>
        </p:txBody>
      </p:sp>
      <p:sp>
        <p:nvSpPr>
          <p:cNvPr id="38" name="Consulenza neurochirurgica: si pone indicazione ad intervento chirurgico con medio livello di urgenza visto il forte potenziale evolutivo della siringomielia."/>
          <p:cNvSpPr txBox="1"/>
          <p:nvPr/>
        </p:nvSpPr>
        <p:spPr>
          <a:xfrm>
            <a:off x="656907" y="5373687"/>
            <a:ext cx="8117523" cy="1043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Comic Sans MS"/>
                <a:ea typeface="Comic Sans MS"/>
                <a:cs typeface="Comic Sans MS"/>
                <a:sym typeface="Comic Sans MS"/>
              </a:defRPr>
            </a:lvl1pPr>
          </a:lstStyle>
          <a:p>
            <a:r>
              <a:t>Consulenza neurochirurgica: si pone indicazione ad intervento chirurgico con medio livello di urgenza visto il forte potenziale evolutivo della siringomielia.</a:t>
            </a:r>
          </a:p>
        </p:txBody>
      </p:sp>
      <p:grpSp>
        <p:nvGrpSpPr>
          <p:cNvPr id="42" name="Gruppo"/>
          <p:cNvGrpSpPr/>
          <p:nvPr/>
        </p:nvGrpSpPr>
        <p:grpSpPr>
          <a:xfrm>
            <a:off x="3203575" y="1679575"/>
            <a:ext cx="3313113" cy="3455988"/>
            <a:chOff x="0" y="0"/>
            <a:chExt cx="3313112" cy="3455987"/>
          </a:xfrm>
        </p:grpSpPr>
        <p:pic>
          <p:nvPicPr>
            <p:cNvPr id="39" name="image.png" descr="image.png"/>
            <p:cNvPicPr>
              <a:picLocks noChangeAspect="1"/>
            </p:cNvPicPr>
            <p:nvPr/>
          </p:nvPicPr>
          <p:blipFill>
            <a:blip r:embed="rId2"/>
            <a:stretch>
              <a:fillRect/>
            </a:stretch>
          </p:blipFill>
          <p:spPr>
            <a:xfrm>
              <a:off x="0" y="0"/>
              <a:ext cx="3089275" cy="3455988"/>
            </a:xfrm>
            <a:prstGeom prst="rect">
              <a:avLst/>
            </a:prstGeom>
            <a:ln w="12700" cap="flat">
              <a:noFill/>
              <a:miter lim="400000"/>
            </a:ln>
            <a:effectLst/>
          </p:spPr>
        </p:pic>
        <p:sp>
          <p:nvSpPr>
            <p:cNvPr id="40" name="Linea"/>
            <p:cNvSpPr/>
            <p:nvPr/>
          </p:nvSpPr>
          <p:spPr>
            <a:xfrm flipH="1" flipV="1">
              <a:off x="1944687" y="1173162"/>
              <a:ext cx="1368426" cy="431801"/>
            </a:xfrm>
            <a:prstGeom prst="line">
              <a:avLst/>
            </a:prstGeom>
            <a:noFill/>
            <a:ln w="38100" cap="flat">
              <a:solidFill>
                <a:srgbClr val="FF0000"/>
              </a:solidFill>
              <a:prstDash val="solid"/>
              <a:round/>
              <a:tailEnd type="triangle" w="med" len="med"/>
            </a:ln>
            <a:effectLst/>
          </p:spPr>
          <p:txBody>
            <a:bodyPr wrap="square" lIns="45719" tIns="45719" rIns="45719" bIns="45719" numCol="1" anchor="t">
              <a:noAutofit/>
            </a:bodyPr>
            <a:lstStyle/>
            <a:p>
              <a:endParaRPr/>
            </a:p>
          </p:txBody>
        </p:sp>
        <p:sp>
          <p:nvSpPr>
            <p:cNvPr id="41" name="Linea"/>
            <p:cNvSpPr/>
            <p:nvPr/>
          </p:nvSpPr>
          <p:spPr>
            <a:xfrm flipH="1">
              <a:off x="2089150" y="1749425"/>
              <a:ext cx="1223963" cy="647700"/>
            </a:xfrm>
            <a:prstGeom prst="line">
              <a:avLst/>
            </a:prstGeom>
            <a:noFill/>
            <a:ln w="38100" cap="flat">
              <a:solidFill>
                <a:srgbClr val="FF0000"/>
              </a:solidFill>
              <a:prstDash val="solid"/>
              <a:round/>
              <a:tailEnd type="triangle" w="med" len="med"/>
            </a:ln>
            <a:effectLst/>
          </p:spPr>
          <p:txBody>
            <a:bodyPr wrap="square" lIns="45719" tIns="45719" rIns="45719" bIns="45719" numCol="1" anchor="t">
              <a:noAutofit/>
            </a:bodyPr>
            <a:lstStyle/>
            <a:p>
              <a:endParaRPr/>
            </a:p>
          </p:txBody>
        </p:sp>
      </p:grpSp>
      <p:sp>
        <p:nvSpPr>
          <p:cNvPr id="43" name="Precisazione: La paziente era completamente asintomatica, abbiamo praticato la risonanza encefalo ( ed in seguito al reperto di MAC1 quella midollare) da una lato per la presenza di deficit di GH che meritava uno studio ipofisario, dall’altra per la poss"/>
          <p:cNvSpPr txBox="1"/>
          <p:nvPr/>
        </p:nvSpPr>
        <p:spPr>
          <a:xfrm>
            <a:off x="755650" y="2997200"/>
            <a:ext cx="7632700" cy="1477328"/>
          </a:xfrm>
          <a:prstGeom prst="rect">
            <a:avLst/>
          </a:prstGeom>
          <a:solidFill>
            <a:srgbClr val="FFFFFF"/>
          </a:solidFill>
          <a:ln w="12700">
            <a:solidFill>
              <a:srgbClr val="FF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1000"/>
              </a:spcBef>
              <a:defRPr>
                <a:latin typeface="Comic Sans MS"/>
                <a:ea typeface="Comic Sans MS"/>
                <a:cs typeface="Comic Sans MS"/>
                <a:sym typeface="Comic Sans MS"/>
              </a:defRPr>
            </a:lvl1pPr>
          </a:lstStyle>
          <a:p>
            <a:r>
              <a:rPr dirty="0" err="1"/>
              <a:t>Precisazione</a:t>
            </a:r>
            <a:r>
              <a:rPr dirty="0"/>
              <a:t>: La </a:t>
            </a:r>
            <a:r>
              <a:rPr dirty="0" err="1"/>
              <a:t>paziente</a:t>
            </a:r>
            <a:r>
              <a:rPr dirty="0"/>
              <a:t> era </a:t>
            </a:r>
            <a:r>
              <a:rPr dirty="0" err="1"/>
              <a:t>completamente</a:t>
            </a:r>
            <a:r>
              <a:rPr dirty="0"/>
              <a:t> </a:t>
            </a:r>
            <a:r>
              <a:rPr u="sng" dirty="0" err="1"/>
              <a:t>asintomatica</a:t>
            </a:r>
            <a:r>
              <a:rPr dirty="0"/>
              <a:t>, </a:t>
            </a:r>
            <a:r>
              <a:rPr dirty="0" err="1"/>
              <a:t>abbiamo</a:t>
            </a:r>
            <a:r>
              <a:rPr dirty="0"/>
              <a:t> </a:t>
            </a:r>
            <a:r>
              <a:rPr dirty="0" err="1"/>
              <a:t>praticato</a:t>
            </a:r>
            <a:r>
              <a:rPr dirty="0"/>
              <a:t> la </a:t>
            </a:r>
            <a:r>
              <a:rPr dirty="0" err="1"/>
              <a:t>risonanza</a:t>
            </a:r>
            <a:r>
              <a:rPr dirty="0"/>
              <a:t> </a:t>
            </a:r>
            <a:r>
              <a:rPr dirty="0" err="1"/>
              <a:t>encefalo</a:t>
            </a:r>
            <a:r>
              <a:rPr dirty="0"/>
              <a:t> ( ed in </a:t>
            </a:r>
            <a:r>
              <a:rPr dirty="0" err="1"/>
              <a:t>seguito</a:t>
            </a:r>
            <a:r>
              <a:rPr dirty="0"/>
              <a:t> al </a:t>
            </a:r>
            <a:r>
              <a:rPr dirty="0" err="1"/>
              <a:t>reperto</a:t>
            </a:r>
            <a:r>
              <a:rPr dirty="0"/>
              <a:t> di MAC1 </a:t>
            </a:r>
            <a:r>
              <a:rPr dirty="0" err="1"/>
              <a:t>quella</a:t>
            </a:r>
            <a:r>
              <a:rPr dirty="0"/>
              <a:t> </a:t>
            </a:r>
            <a:r>
              <a:rPr dirty="0" err="1"/>
              <a:t>midollare</a:t>
            </a:r>
            <a:r>
              <a:rPr dirty="0"/>
              <a:t>) da </a:t>
            </a:r>
            <a:r>
              <a:rPr dirty="0" err="1"/>
              <a:t>una</a:t>
            </a:r>
            <a:r>
              <a:rPr dirty="0"/>
              <a:t> lato per la </a:t>
            </a:r>
            <a:r>
              <a:rPr dirty="0" err="1"/>
              <a:t>presenza</a:t>
            </a:r>
            <a:r>
              <a:rPr dirty="0"/>
              <a:t> di deficit di GH </a:t>
            </a:r>
            <a:r>
              <a:rPr dirty="0" err="1"/>
              <a:t>che</a:t>
            </a:r>
            <a:r>
              <a:rPr dirty="0"/>
              <a:t> </a:t>
            </a:r>
            <a:r>
              <a:rPr dirty="0" err="1"/>
              <a:t>meritava</a:t>
            </a:r>
            <a:r>
              <a:rPr dirty="0"/>
              <a:t> uno studio </a:t>
            </a:r>
            <a:r>
              <a:rPr dirty="0" err="1"/>
              <a:t>ipofisario</a:t>
            </a:r>
            <a:r>
              <a:rPr dirty="0"/>
              <a:t>, </a:t>
            </a:r>
            <a:r>
              <a:rPr dirty="0" err="1"/>
              <a:t>dall’altra</a:t>
            </a:r>
            <a:r>
              <a:rPr dirty="0"/>
              <a:t> per la </a:t>
            </a:r>
            <a:r>
              <a:rPr dirty="0" err="1"/>
              <a:t>possibilità</a:t>
            </a:r>
            <a:r>
              <a:rPr dirty="0"/>
              <a:t>, in </a:t>
            </a:r>
            <a:r>
              <a:rPr dirty="0" err="1"/>
              <a:t>questa</a:t>
            </a:r>
            <a:r>
              <a:rPr dirty="0"/>
              <a:t> </a:t>
            </a:r>
            <a:r>
              <a:rPr dirty="0" err="1"/>
              <a:t>sindrome</a:t>
            </a:r>
            <a:r>
              <a:rPr dirty="0"/>
              <a:t>, di </a:t>
            </a:r>
            <a:r>
              <a:rPr dirty="0" err="1"/>
              <a:t>anomalie</a:t>
            </a:r>
            <a:r>
              <a:rPr dirty="0"/>
              <a:t> della fossa </a:t>
            </a:r>
            <a:r>
              <a:rPr dirty="0" err="1"/>
              <a:t>cranica</a:t>
            </a:r>
            <a:r>
              <a:rPr dirty="0"/>
              <a:t> </a:t>
            </a:r>
            <a:r>
              <a:rPr dirty="0" err="1"/>
              <a:t>posteriore</a:t>
            </a:r>
            <a:r>
              <a:rPr dirty="0"/>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p:tmAbs val="0"/>
                                  </p:iterate>
                                  <p:childTnLst>
                                    <p:set>
                                      <p:cBhvr>
                                        <p:cTn id="6" fill="hold"/>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2" presetClass="entr" presetSubtype="4" fill="hold" grpId="2" nodeType="afterEffect">
                                  <p:stCondLst>
                                    <p:cond delay="0"/>
                                  </p:stCondLst>
                                  <p:iterate>
                                    <p:tmAbs val="0"/>
                                  </p:iterate>
                                  <p:childTnLst>
                                    <p:set>
                                      <p:cBhvr>
                                        <p:cTn id="10" fill="hold"/>
                                        <p:tgtEl>
                                          <p:spTgt spid="42"/>
                                        </p:tgtEl>
                                        <p:attrNameLst>
                                          <p:attrName>style.visibility</p:attrName>
                                        </p:attrNameLst>
                                      </p:cBhvr>
                                      <p:to>
                                        <p:strVal val="visible"/>
                                      </p:to>
                                    </p:set>
                                    <p:anim calcmode="lin" valueType="num">
                                      <p:cBhvr>
                                        <p:cTn id="11" dur="500" fill="hold"/>
                                        <p:tgtEl>
                                          <p:spTgt spid="42"/>
                                        </p:tgtEl>
                                        <p:attrNameLst>
                                          <p:attrName>ppt_x</p:attrName>
                                        </p:attrNameLst>
                                      </p:cBhvr>
                                      <p:tavLst>
                                        <p:tav tm="0">
                                          <p:val>
                                            <p:strVal val="#ppt_x"/>
                                          </p:val>
                                        </p:tav>
                                        <p:tav tm="100000">
                                          <p:val>
                                            <p:strVal val="#ppt_x"/>
                                          </p:val>
                                        </p:tav>
                                      </p:tavLst>
                                    </p:anim>
                                    <p:anim calcmode="lin" valueType="num">
                                      <p:cBhvr>
                                        <p:cTn id="1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3" nodeType="clickEffect">
                                  <p:stCondLst>
                                    <p:cond delay="0"/>
                                  </p:stCondLst>
                                  <p:iterate>
                                    <p:tmAbs val="0"/>
                                  </p:iterate>
                                  <p:childTnLst>
                                    <p:set>
                                      <p:cBhvr>
                                        <p:cTn id="16" fill="hold"/>
                                        <p:tgtEl>
                                          <p:spTgt spid="38"/>
                                        </p:tgtEl>
                                        <p:attrNameLst>
                                          <p:attrName>style.visibility</p:attrName>
                                        </p:attrNameLst>
                                      </p:cBhvr>
                                      <p:to>
                                        <p:strVal val="visible"/>
                                      </p:to>
                                    </p:set>
                                    <p:anim calcmode="lin" valueType="num">
                                      <p:cBhvr>
                                        <p:cTn id="17" dur="1000" fill="hold"/>
                                        <p:tgtEl>
                                          <p:spTgt spid="38"/>
                                        </p:tgtEl>
                                        <p:attrNameLst>
                                          <p:attrName>ppt_x</p:attrName>
                                        </p:attrNameLst>
                                      </p:cBhvr>
                                      <p:tavLst>
                                        <p:tav tm="0">
                                          <p:val>
                                            <p:strVal val="#ppt_x"/>
                                          </p:val>
                                        </p:tav>
                                        <p:tav tm="100000">
                                          <p:val>
                                            <p:strVal val="#ppt_x"/>
                                          </p:val>
                                        </p:tav>
                                      </p:tavLst>
                                    </p:anim>
                                    <p:anim calcmode="lin" valueType="num">
                                      <p:cBhvr>
                                        <p:cTn id="18"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fill="hold" grpId="4" nodeType="clickEffect">
                                  <p:stCondLst>
                                    <p:cond delay="0"/>
                                  </p:stCondLst>
                                  <p:iterate>
                                    <p:tmAbs val="0"/>
                                  </p:iterate>
                                  <p:childTnLst>
                                    <p:set>
                                      <p:cBhvr>
                                        <p:cTn id="22" fill="hold"/>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animBg="1" advAuto="0"/>
      <p:bldP spid="38" grpId="3" animBg="1" advAuto="0"/>
      <p:bldP spid="42" grpId="2" animBg="1" advAuto="0"/>
      <p:bldP spid="43" grpId="4"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ariotipo: femminile normale.…"/>
          <p:cNvSpPr txBox="1">
            <a:spLocks noGrp="1"/>
          </p:cNvSpPr>
          <p:nvPr>
            <p:ph type="body" idx="4294967295"/>
          </p:nvPr>
        </p:nvSpPr>
        <p:spPr>
          <a:xfrm>
            <a:off x="250825" y="1052512"/>
            <a:ext cx="8642350" cy="4525963"/>
          </a:xfrm>
          <a:prstGeom prst="rect">
            <a:avLst/>
          </a:prstGeom>
        </p:spPr>
        <p:txBody>
          <a:bodyPr>
            <a:normAutofit/>
          </a:bodyPr>
          <a:lstStyle/>
          <a:p>
            <a:pPr>
              <a:spcBef>
                <a:spcPts val="400"/>
              </a:spcBef>
              <a:buChar char="•"/>
              <a:defRPr sz="2000">
                <a:latin typeface="Comic Sans MS"/>
                <a:ea typeface="Comic Sans MS"/>
                <a:cs typeface="Comic Sans MS"/>
                <a:sym typeface="Comic Sans MS"/>
              </a:defRPr>
            </a:pPr>
            <a:r>
              <a:rPr dirty="0" err="1"/>
              <a:t>L’analisi</a:t>
            </a:r>
            <a:r>
              <a:rPr dirty="0"/>
              <a:t> </a:t>
            </a:r>
            <a:r>
              <a:rPr dirty="0" err="1"/>
              <a:t>molecolare</a:t>
            </a:r>
            <a:r>
              <a:rPr dirty="0"/>
              <a:t> per lo studio del gene C</a:t>
            </a:r>
            <a:r>
              <a:rPr lang="it-IT" dirty="0"/>
              <a:t>RE</a:t>
            </a:r>
            <a:r>
              <a:rPr dirty="0"/>
              <a:t>BP ha </a:t>
            </a:r>
            <a:r>
              <a:rPr dirty="0" err="1"/>
              <a:t>evidenziato</a:t>
            </a:r>
            <a:r>
              <a:rPr dirty="0"/>
              <a:t> </a:t>
            </a:r>
            <a:r>
              <a:rPr dirty="0" err="1"/>
              <a:t>una</a:t>
            </a:r>
            <a:r>
              <a:rPr dirty="0"/>
              <a:t> </a:t>
            </a:r>
            <a:r>
              <a:rPr dirty="0" err="1"/>
              <a:t>mutazione</a:t>
            </a:r>
            <a:r>
              <a:rPr dirty="0"/>
              <a:t> </a:t>
            </a:r>
            <a:r>
              <a:rPr dirty="0" err="1"/>
              <a:t>puntiforme</a:t>
            </a:r>
            <a:r>
              <a:rPr dirty="0"/>
              <a:t> (</a:t>
            </a:r>
            <a:r>
              <a:rPr lang="it-IT" dirty="0"/>
              <a:t>c.3546insCC</a:t>
            </a:r>
            <a:r>
              <a:rPr dirty="0"/>
              <a:t>) </a:t>
            </a:r>
            <a:r>
              <a:rPr dirty="0" err="1"/>
              <a:t>nel</a:t>
            </a:r>
            <a:r>
              <a:rPr dirty="0"/>
              <a:t> </a:t>
            </a:r>
            <a:r>
              <a:rPr dirty="0" err="1"/>
              <a:t>diciassettesimo</a:t>
            </a:r>
            <a:r>
              <a:rPr dirty="0"/>
              <a:t> </a:t>
            </a:r>
            <a:r>
              <a:rPr dirty="0" err="1"/>
              <a:t>esone</a:t>
            </a:r>
            <a:r>
              <a:rPr dirty="0"/>
              <a:t> </a:t>
            </a:r>
            <a:r>
              <a:rPr dirty="0" err="1"/>
              <a:t>codificante</a:t>
            </a:r>
            <a:r>
              <a:rPr dirty="0"/>
              <a:t> del gene </a:t>
            </a:r>
            <a:r>
              <a:rPr dirty="0" err="1"/>
              <a:t>che</a:t>
            </a:r>
            <a:r>
              <a:rPr dirty="0"/>
              <a:t> causa uno </a:t>
            </a:r>
            <a:r>
              <a:rPr dirty="0" err="1"/>
              <a:t>sfalsamento</a:t>
            </a:r>
            <a:r>
              <a:rPr dirty="0"/>
              <a:t> del frame di </a:t>
            </a:r>
            <a:r>
              <a:rPr dirty="0" err="1"/>
              <a:t>lettura</a:t>
            </a:r>
            <a:r>
              <a:rPr dirty="0"/>
              <a:t> e la </a:t>
            </a:r>
            <a:r>
              <a:rPr dirty="0" err="1"/>
              <a:t>formazione</a:t>
            </a:r>
            <a:r>
              <a:rPr dirty="0"/>
              <a:t> di un </a:t>
            </a:r>
            <a:r>
              <a:rPr dirty="0" err="1"/>
              <a:t>codone</a:t>
            </a:r>
            <a:r>
              <a:rPr dirty="0"/>
              <a:t> di stop con il </a:t>
            </a:r>
            <a:r>
              <a:rPr dirty="0" err="1"/>
              <a:t>risultato</a:t>
            </a:r>
            <a:r>
              <a:rPr dirty="0"/>
              <a:t> di </a:t>
            </a:r>
            <a:r>
              <a:rPr dirty="0" err="1"/>
              <a:t>una</a:t>
            </a:r>
            <a:r>
              <a:rPr dirty="0"/>
              <a:t> </a:t>
            </a:r>
            <a:r>
              <a:rPr dirty="0" err="1"/>
              <a:t>proteina</a:t>
            </a:r>
            <a:r>
              <a:rPr dirty="0"/>
              <a:t> </a:t>
            </a:r>
            <a:r>
              <a:rPr dirty="0" err="1"/>
              <a:t>tronca</a:t>
            </a:r>
            <a:r>
              <a:rPr dirty="0"/>
              <a:t>.</a:t>
            </a:r>
          </a:p>
        </p:txBody>
      </p:sp>
      <p:grpSp>
        <p:nvGrpSpPr>
          <p:cNvPr id="48" name="Gruppo"/>
          <p:cNvGrpSpPr/>
          <p:nvPr/>
        </p:nvGrpSpPr>
        <p:grpSpPr>
          <a:xfrm>
            <a:off x="1055974" y="2924174"/>
            <a:ext cx="6670676" cy="2654301"/>
            <a:chOff x="0" y="0"/>
            <a:chExt cx="6670675" cy="2654300"/>
          </a:xfrm>
        </p:grpSpPr>
        <p:pic>
          <p:nvPicPr>
            <p:cNvPr id="46" name="image.tif" descr="image.tif"/>
            <p:cNvPicPr>
              <a:picLocks noChangeAspect="1"/>
            </p:cNvPicPr>
            <p:nvPr/>
          </p:nvPicPr>
          <p:blipFill>
            <a:blip r:embed="rId2"/>
            <a:stretch>
              <a:fillRect/>
            </a:stretch>
          </p:blipFill>
          <p:spPr>
            <a:xfrm>
              <a:off x="0" y="0"/>
              <a:ext cx="6670675" cy="2654300"/>
            </a:xfrm>
            <a:prstGeom prst="rect">
              <a:avLst/>
            </a:prstGeom>
            <a:ln w="12700" cap="flat">
              <a:noFill/>
              <a:miter lim="400000"/>
            </a:ln>
            <a:effectLst/>
          </p:spPr>
        </p:pic>
        <p:sp>
          <p:nvSpPr>
            <p:cNvPr id="47" name="Linea"/>
            <p:cNvSpPr/>
            <p:nvPr/>
          </p:nvSpPr>
          <p:spPr>
            <a:xfrm flipH="1">
              <a:off x="3168650" y="349250"/>
              <a:ext cx="215900" cy="431800"/>
            </a:xfrm>
            <a:prstGeom prst="line">
              <a:avLst/>
            </a:prstGeom>
            <a:noFill/>
            <a:ln w="38100" cap="flat">
              <a:solidFill>
                <a:srgbClr val="FF0000"/>
              </a:solidFill>
              <a:prstDash val="solid"/>
              <a:round/>
              <a:tailEnd type="triangle" w="med" len="med"/>
            </a:ln>
            <a:effectLst/>
          </p:spPr>
          <p:txBody>
            <a:bodyPr wrap="square" lIns="45719" tIns="45719" rIns="45719" bIns="45719" numCol="1" anchor="t">
              <a:noAutofit/>
            </a:bodyPr>
            <a:lstStyle/>
            <a:p>
              <a:endParaRPr/>
            </a:p>
          </p:txBody>
        </p:sp>
      </p:grpSp>
      <p:sp>
        <p:nvSpPr>
          <p:cNvPr id="49" name="Linea"/>
          <p:cNvSpPr/>
          <p:nvPr/>
        </p:nvSpPr>
        <p:spPr>
          <a:xfrm>
            <a:off x="-1" y="838200"/>
            <a:ext cx="9144002" cy="0"/>
          </a:xfrm>
          <a:prstGeom prst="line">
            <a:avLst/>
          </a:prstGeom>
          <a:ln w="57150">
            <a:solidFill>
              <a:srgbClr val="FFFF00"/>
            </a:solidFill>
          </a:ln>
        </p:spPr>
        <p:txBody>
          <a:bodyPr lIns="45719" rIns="45719"/>
          <a:lstStyle/>
          <a:p>
            <a:endParaRPr/>
          </a:p>
        </p:txBody>
      </p:sp>
      <p:sp>
        <p:nvSpPr>
          <p:cNvPr id="50" name="Inquadramento"/>
          <p:cNvSpPr txBox="1">
            <a:spLocks noGrp="1"/>
          </p:cNvSpPr>
          <p:nvPr>
            <p:ph type="title" idx="4294967295"/>
          </p:nvPr>
        </p:nvSpPr>
        <p:spPr>
          <a:xfrm>
            <a:off x="457200" y="44450"/>
            <a:ext cx="8229600" cy="777875"/>
          </a:xfrm>
          <a:prstGeom prst="rect">
            <a:avLst/>
          </a:prstGeom>
        </p:spPr>
        <p:txBody>
          <a:bodyPr>
            <a:normAutofit/>
          </a:bodyPr>
          <a:lstStyle>
            <a:lvl1pPr>
              <a:defRPr sz="3600" b="1">
                <a:latin typeface="Comic Sans MS"/>
                <a:ea typeface="Comic Sans MS"/>
                <a:cs typeface="Comic Sans MS"/>
                <a:sym typeface="Comic Sans MS"/>
              </a:defRPr>
            </a:lvl1pPr>
          </a:lstStyle>
          <a:p>
            <a:r>
              <a:t>Inquadramento</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p:tmAbs val="0"/>
                                  </p:iterate>
                                  <p:childTnLst>
                                    <p:set>
                                      <p:cBhvr>
                                        <p:cTn id="6" fill="hold"/>
                                        <p:tgtEl>
                                          <p:spTgt spid="45">
                                            <p:bg/>
                                          </p:spTgt>
                                        </p:tgtEl>
                                        <p:attrNameLst>
                                          <p:attrName>style.visibility</p:attrName>
                                        </p:attrNameLst>
                                      </p:cBhvr>
                                      <p:to>
                                        <p:strVal val="visible"/>
                                      </p:to>
                                    </p:set>
                                    <p:animEffect transition="in" filter="fade">
                                      <p:cBhvr>
                                        <p:cTn id="7" dur="500"/>
                                        <p:tgtEl>
                                          <p:spTgt spid="45">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grpId="1" nodeType="clickEffect">
                                  <p:stCondLst>
                                    <p:cond delay="0"/>
                                  </p:stCondLst>
                                  <p:iterate>
                                    <p:tmAbs val="0"/>
                                  </p:iterate>
                                  <p:childTnLst>
                                    <p:set>
                                      <p:cBhvr>
                                        <p:cTn id="11" fill="hold"/>
                                        <p:tgtEl>
                                          <p:spTgt spid="45">
                                            <p:txEl>
                                              <p:pRg st="0" end="0"/>
                                            </p:txEl>
                                          </p:spTgt>
                                        </p:tgtEl>
                                        <p:attrNameLst>
                                          <p:attrName>style.visibility</p:attrName>
                                        </p:attrNameLst>
                                      </p:cBhvr>
                                      <p:to>
                                        <p:strVal val="visible"/>
                                      </p:to>
                                    </p:set>
                                    <p:animEffect transition="in" filter="fade">
                                      <p:cBhvr>
                                        <p:cTn id="12" dur="500"/>
                                        <p:tgtEl>
                                          <p:spTgt spid="45">
                                            <p:txEl>
                                              <p:pRg st="0" end="0"/>
                                            </p:txEl>
                                          </p:spTgt>
                                        </p:tgtEl>
                                      </p:cBhvr>
                                    </p:animEffect>
                                  </p:childTnLst>
                                </p:cTn>
                              </p:par>
                            </p:childTnLst>
                          </p:cTn>
                        </p:par>
                        <p:par>
                          <p:cTn id="13" fill="hold">
                            <p:stCondLst>
                              <p:cond delay="500"/>
                            </p:stCondLst>
                            <p:childTnLst>
                              <p:par>
                                <p:cTn id="14" presetID="22" presetClass="entr" presetSubtype="8" fill="hold" grpId="2" nodeType="afterEffect">
                                  <p:stCondLst>
                                    <p:cond delay="0"/>
                                  </p:stCondLst>
                                  <p:iterate>
                                    <p:tmAbs val="0"/>
                                  </p:iterate>
                                  <p:childTnLst>
                                    <p:set>
                                      <p:cBhvr>
                                        <p:cTn id="15" fill="hold"/>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1" build="p" animBg="1" advAuto="0"/>
      <p:bldP spid="48"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Il gene CBP"/>
          <p:cNvSpPr txBox="1">
            <a:spLocks noGrp="1"/>
          </p:cNvSpPr>
          <p:nvPr>
            <p:ph type="title" idx="4294967295"/>
          </p:nvPr>
        </p:nvSpPr>
        <p:spPr>
          <a:xfrm>
            <a:off x="457200" y="188912"/>
            <a:ext cx="8229600" cy="561976"/>
          </a:xfrm>
          <a:prstGeom prst="rect">
            <a:avLst/>
          </a:prstGeom>
        </p:spPr>
        <p:txBody>
          <a:bodyPr>
            <a:normAutofit/>
          </a:bodyPr>
          <a:lstStyle>
            <a:lvl1pPr defTabSz="676655">
              <a:defRPr sz="2664" b="1">
                <a:latin typeface="Comic Sans MS"/>
                <a:ea typeface="Comic Sans MS"/>
                <a:cs typeface="Comic Sans MS"/>
                <a:sym typeface="Comic Sans MS"/>
              </a:defRPr>
            </a:lvl1pPr>
          </a:lstStyle>
          <a:p>
            <a:r>
              <a:rPr dirty="0"/>
              <a:t>Il gene C</a:t>
            </a:r>
            <a:r>
              <a:rPr lang="it-IT" dirty="0"/>
              <a:t>RE</a:t>
            </a:r>
            <a:r>
              <a:rPr dirty="0"/>
              <a:t>BP</a:t>
            </a:r>
          </a:p>
        </p:txBody>
      </p:sp>
      <p:sp>
        <p:nvSpPr>
          <p:cNvPr id="58" name="CBP può fungere anche da coattivatore diretto di Pit-1 e quindi della produzione di GH cAMP mediata."/>
          <p:cNvSpPr txBox="1"/>
          <p:nvPr/>
        </p:nvSpPr>
        <p:spPr>
          <a:xfrm>
            <a:off x="225107" y="1052512"/>
            <a:ext cx="8728711" cy="726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400"/>
              </a:spcBef>
              <a:defRPr>
                <a:latin typeface="Comic Sans MS"/>
                <a:ea typeface="Comic Sans MS"/>
                <a:cs typeface="Comic Sans MS"/>
                <a:sym typeface="Comic Sans MS"/>
              </a:defRPr>
            </a:lvl1pPr>
          </a:lstStyle>
          <a:p>
            <a:r>
              <a:t>CBP può fungere anche da coattivatore diretto di Pit-1 e quindi della produzione di GH cAMP mediata.</a:t>
            </a:r>
          </a:p>
        </p:txBody>
      </p:sp>
      <p:sp>
        <p:nvSpPr>
          <p:cNvPr id="59" name="Possiamo ipotizzare che nella nostra paziente il deficit di GH sia legato ad una insufficienza funzionale di CBP.…"/>
          <p:cNvSpPr txBox="1"/>
          <p:nvPr/>
        </p:nvSpPr>
        <p:spPr>
          <a:xfrm>
            <a:off x="441007" y="4581525"/>
            <a:ext cx="8406448" cy="22707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1000"/>
              </a:spcBef>
              <a:buSzPct val="100000"/>
              <a:buChar char="•"/>
              <a:defRPr>
                <a:latin typeface="Comic Sans MS"/>
                <a:ea typeface="Comic Sans MS"/>
                <a:cs typeface="Comic Sans MS"/>
                <a:sym typeface="Comic Sans MS"/>
              </a:defRPr>
            </a:pPr>
            <a:r>
              <a:t>Possiamo ipotizzare che nella nostra paziente il deficit di GH sia legato ad una insufficienza funzionale di CBP.</a:t>
            </a:r>
          </a:p>
          <a:p>
            <a:pPr>
              <a:spcBef>
                <a:spcPts val="1000"/>
              </a:spcBef>
              <a:buSzPct val="100000"/>
              <a:buChar char="•"/>
              <a:defRPr>
                <a:latin typeface="Comic Sans MS"/>
                <a:ea typeface="Comic Sans MS"/>
                <a:cs typeface="Comic Sans MS"/>
                <a:sym typeface="Comic Sans MS"/>
              </a:defRPr>
            </a:pPr>
            <a:r>
              <a:t>In letteratura non sono descritti casi di Rubinstein-Taybi con Deficit di GH, né si legge che siano stati mai testati.</a:t>
            </a:r>
          </a:p>
          <a:p>
            <a:pPr>
              <a:spcBef>
                <a:spcPts val="1000"/>
              </a:spcBef>
              <a:buSzPct val="100000"/>
              <a:buChar char="•"/>
              <a:defRPr>
                <a:latin typeface="Comic Sans MS"/>
                <a:ea typeface="Comic Sans MS"/>
                <a:cs typeface="Comic Sans MS"/>
                <a:sym typeface="Comic Sans MS"/>
              </a:defRPr>
            </a:pPr>
            <a:r>
              <a:t> E’ possibile che essendo la bassa statura parte integrante della sindrome non si è mai prestata molta attenzione all’asse GH-IGF1.</a:t>
            </a:r>
          </a:p>
        </p:txBody>
      </p:sp>
      <p:grpSp>
        <p:nvGrpSpPr>
          <p:cNvPr id="62" name="Gruppo"/>
          <p:cNvGrpSpPr/>
          <p:nvPr/>
        </p:nvGrpSpPr>
        <p:grpSpPr>
          <a:xfrm>
            <a:off x="2495550" y="1773237"/>
            <a:ext cx="6397625" cy="2438401"/>
            <a:chOff x="0" y="0"/>
            <a:chExt cx="6397625" cy="2438400"/>
          </a:xfrm>
        </p:grpSpPr>
        <p:pic>
          <p:nvPicPr>
            <p:cNvPr id="60" name="image.png" descr="image.png"/>
            <p:cNvPicPr>
              <a:picLocks noChangeAspect="1"/>
            </p:cNvPicPr>
            <p:nvPr/>
          </p:nvPicPr>
          <p:blipFill>
            <a:blip r:embed="rId2"/>
            <a:stretch>
              <a:fillRect/>
            </a:stretch>
          </p:blipFill>
          <p:spPr>
            <a:xfrm>
              <a:off x="0" y="0"/>
              <a:ext cx="3876675" cy="2438400"/>
            </a:xfrm>
            <a:prstGeom prst="rect">
              <a:avLst/>
            </a:prstGeom>
            <a:ln w="9525" cap="flat">
              <a:solidFill>
                <a:srgbClr val="FF0000"/>
              </a:solidFill>
              <a:prstDash val="solid"/>
              <a:round/>
            </a:ln>
            <a:effectLst/>
          </p:spPr>
        </p:pic>
        <p:sp>
          <p:nvSpPr>
            <p:cNvPr id="61" name="j.Clin.Invest. 104:1123-1128 (1999)"/>
            <p:cNvSpPr txBox="1"/>
            <p:nvPr/>
          </p:nvSpPr>
          <p:spPr>
            <a:xfrm>
              <a:off x="4165600" y="935037"/>
              <a:ext cx="2232025" cy="236511"/>
            </a:xfrm>
            <a:prstGeom prst="rect">
              <a:avLst/>
            </a:prstGeom>
            <a:noFill/>
            <a:ln w="9525" cap="flat">
              <a:solidFill>
                <a:srgbClr val="FF0000"/>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spcBef>
                  <a:spcPts val="600"/>
                </a:spcBef>
                <a:defRPr sz="1000"/>
              </a:lvl1pPr>
            </a:lstStyle>
            <a:p>
              <a:r>
                <a:rPr dirty="0" err="1"/>
                <a:t>j.Clin.Invest</a:t>
              </a:r>
              <a:r>
                <a:rPr dirty="0"/>
                <a:t>. 104:1123-1128 (1999)</a:t>
              </a:r>
            </a:p>
          </p:txBody>
        </p:sp>
      </p:grpSp>
      <p:sp>
        <p:nvSpPr>
          <p:cNvPr id="63" name="Linea"/>
          <p:cNvSpPr/>
          <p:nvPr/>
        </p:nvSpPr>
        <p:spPr>
          <a:xfrm>
            <a:off x="-1" y="838200"/>
            <a:ext cx="9144002" cy="0"/>
          </a:xfrm>
          <a:prstGeom prst="line">
            <a:avLst/>
          </a:prstGeom>
          <a:ln w="57150">
            <a:solidFill>
              <a:srgbClr val="FFFF00"/>
            </a:solidFill>
          </a:ln>
        </p:spPr>
        <p:txBody>
          <a:bodyPr lIns="45719" rIns="45719"/>
          <a:lstStyle/>
          <a:p>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62"/>
                                        </p:tgtEl>
                                        <p:attrNameLst>
                                          <p:attrName>style.visibility</p:attrName>
                                        </p:attrNameLst>
                                      </p:cBhvr>
                                      <p:to>
                                        <p:strVal val="visible"/>
                                      </p:to>
                                    </p:set>
                                    <p:anim calcmode="lin" valueType="num">
                                      <p:cBhvr>
                                        <p:cTn id="7" dur="1000" fill="hold"/>
                                        <p:tgtEl>
                                          <p:spTgt spid="62"/>
                                        </p:tgtEl>
                                        <p:attrNameLst>
                                          <p:attrName>ppt_x</p:attrName>
                                        </p:attrNameLst>
                                      </p:cBhvr>
                                      <p:tavLst>
                                        <p:tav tm="0">
                                          <p:val>
                                            <p:strVal val="#ppt_x"/>
                                          </p:val>
                                        </p:tav>
                                        <p:tav tm="100000">
                                          <p:val>
                                            <p:strVal val="#ppt_x"/>
                                          </p:val>
                                        </p:tav>
                                      </p:tavLst>
                                    </p:anim>
                                    <p:anim calcmode="lin" valueType="num">
                                      <p:cBhvr>
                                        <p:cTn id="8" dur="10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2" nodeType="clickEffect">
                                  <p:stCondLst>
                                    <p:cond delay="0"/>
                                  </p:stCondLst>
                                  <p:iterate>
                                    <p:tmAbs val="0"/>
                                  </p:iterate>
                                  <p:childTnLst>
                                    <p:set>
                                      <p:cBhvr>
                                        <p:cTn id="12" fill="hold"/>
                                        <p:tgtEl>
                                          <p:spTgt spid="59">
                                            <p:bg/>
                                          </p:spTgt>
                                        </p:tgtEl>
                                        <p:attrNameLst>
                                          <p:attrName>style.visibility</p:attrName>
                                        </p:attrNameLst>
                                      </p:cBhvr>
                                      <p:to>
                                        <p:strVal val="visible"/>
                                      </p:to>
                                    </p:set>
                                    <p:anim calcmode="lin" valueType="num">
                                      <p:cBhvr>
                                        <p:cTn id="13" dur="500" fill="hold"/>
                                        <p:tgtEl>
                                          <p:spTgt spid="59">
                                            <p:bg/>
                                          </p:spTgt>
                                        </p:tgtEl>
                                        <p:attrNameLst>
                                          <p:attrName>ppt_x</p:attrName>
                                        </p:attrNameLst>
                                      </p:cBhvr>
                                      <p:tavLst>
                                        <p:tav tm="0">
                                          <p:val>
                                            <p:strVal val="#ppt_x"/>
                                          </p:val>
                                        </p:tav>
                                        <p:tav tm="100000">
                                          <p:val>
                                            <p:strVal val="#ppt_x"/>
                                          </p:val>
                                        </p:tav>
                                      </p:tavLst>
                                    </p:anim>
                                    <p:anim calcmode="lin" valueType="num">
                                      <p:cBhvr>
                                        <p:cTn id="14" dur="500" fill="hold"/>
                                        <p:tgtEl>
                                          <p:spTgt spid="59">
                                            <p:bg/>
                                          </p:spTgt>
                                        </p:tgtEl>
                                        <p:attrNameLst>
                                          <p:attrName>ppt_y</p:attrName>
                                        </p:attrNameLst>
                                      </p:cBhvr>
                                      <p:tavLst>
                                        <p:tav tm="0">
                                          <p:val>
                                            <p:strVal val="1+#ppt_h/2"/>
                                          </p:val>
                                        </p:tav>
                                        <p:tav tm="100000">
                                          <p:val>
                                            <p:strVal val="#ppt_y"/>
                                          </p:val>
                                        </p:tav>
                                      </p:tavLst>
                                    </p:anim>
                                  </p:childTnLst>
                                </p:cTn>
                              </p:par>
                              <p:par>
                                <p:cTn id="15" presetID="2" presetClass="entr" presetSubtype="4" fill="hold" grpId="2" nodeType="withEffect">
                                  <p:stCondLst>
                                    <p:cond delay="0"/>
                                  </p:stCondLst>
                                  <p:iterate>
                                    <p:tmAbs val="0"/>
                                  </p:iterate>
                                  <p:childTnLst>
                                    <p:set>
                                      <p:cBhvr>
                                        <p:cTn id="16" fill="hold"/>
                                        <p:tgtEl>
                                          <p:spTgt spid="59">
                                            <p:txEl>
                                              <p:pRg st="0" end="0"/>
                                            </p:txEl>
                                          </p:spTgt>
                                        </p:tgtEl>
                                        <p:attrNameLst>
                                          <p:attrName>style.visibility</p:attrName>
                                        </p:attrNameLst>
                                      </p:cBhvr>
                                      <p:to>
                                        <p:strVal val="visible"/>
                                      </p:to>
                                    </p:set>
                                    <p:anim calcmode="lin" valueType="num">
                                      <p:cBhvr>
                                        <p:cTn id="17"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2" nodeType="clickEffect">
                                  <p:stCondLst>
                                    <p:cond delay="0"/>
                                  </p:stCondLst>
                                  <p:iterate>
                                    <p:tmAbs val="0"/>
                                  </p:iterate>
                                  <p:childTnLst>
                                    <p:set>
                                      <p:cBhvr>
                                        <p:cTn id="22" fill="hold"/>
                                        <p:tgtEl>
                                          <p:spTgt spid="59">
                                            <p:txEl>
                                              <p:pRg st="1" end="1"/>
                                            </p:txEl>
                                          </p:spTgt>
                                        </p:tgtEl>
                                        <p:attrNameLst>
                                          <p:attrName>style.visibility</p:attrName>
                                        </p:attrNameLst>
                                      </p:cBhvr>
                                      <p:to>
                                        <p:strVal val="visible"/>
                                      </p:to>
                                    </p:set>
                                    <p:anim calcmode="lin" valueType="num">
                                      <p:cBhvr>
                                        <p:cTn id="23" dur="500" fill="hold"/>
                                        <p:tgtEl>
                                          <p:spTgt spid="59">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2" nodeType="clickEffect">
                                  <p:stCondLst>
                                    <p:cond delay="0"/>
                                  </p:stCondLst>
                                  <p:iterate>
                                    <p:tmAbs val="0"/>
                                  </p:iterate>
                                  <p:childTnLst>
                                    <p:set>
                                      <p:cBhvr>
                                        <p:cTn id="28" fill="hold"/>
                                        <p:tgtEl>
                                          <p:spTgt spid="59">
                                            <p:txEl>
                                              <p:pRg st="2" end="2"/>
                                            </p:txEl>
                                          </p:spTgt>
                                        </p:tgtEl>
                                        <p:attrNameLst>
                                          <p:attrName>style.visibility</p:attrName>
                                        </p:attrNameLst>
                                      </p:cBhvr>
                                      <p:to>
                                        <p:strVal val="visible"/>
                                      </p:to>
                                    </p:set>
                                    <p:anim calcmode="lin" valueType="num">
                                      <p:cBhvr>
                                        <p:cTn id="29" dur="500" fill="hold"/>
                                        <p:tgtEl>
                                          <p:spTgt spid="59">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5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2" build="p" bldLvl="5" animBg="1" advAuto="0"/>
      <p:bldP spid="62" grpId="1"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ivalutiamo l’ipofisi…"/>
          <p:cNvSpPr txBox="1"/>
          <p:nvPr/>
        </p:nvSpPr>
        <p:spPr>
          <a:xfrm>
            <a:off x="502919" y="106680"/>
            <a:ext cx="8138161" cy="726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3600" b="1">
                <a:latin typeface="Comic Sans MS"/>
                <a:ea typeface="Comic Sans MS"/>
                <a:cs typeface="Comic Sans MS"/>
                <a:sym typeface="Comic Sans MS"/>
              </a:defRPr>
            </a:lvl1pPr>
          </a:lstStyle>
          <a:p>
            <a:r>
              <a:t>Rivalutiamo l’ipofisi…</a:t>
            </a:r>
          </a:p>
        </p:txBody>
      </p:sp>
      <p:sp>
        <p:nvSpPr>
          <p:cNvPr id="66" name="Linea"/>
          <p:cNvSpPr/>
          <p:nvPr/>
        </p:nvSpPr>
        <p:spPr>
          <a:xfrm>
            <a:off x="-1" y="838200"/>
            <a:ext cx="9144002" cy="0"/>
          </a:xfrm>
          <a:prstGeom prst="line">
            <a:avLst/>
          </a:prstGeom>
          <a:ln w="57150">
            <a:solidFill>
              <a:srgbClr val="FFFF00"/>
            </a:solidFill>
          </a:ln>
        </p:spPr>
        <p:txBody>
          <a:bodyPr lIns="45719" rIns="45719"/>
          <a:lstStyle/>
          <a:p>
            <a:endParaRPr/>
          </a:p>
        </p:txBody>
      </p:sp>
      <p:pic>
        <p:nvPicPr>
          <p:cNvPr id="67" name="image.png" descr="image.png"/>
          <p:cNvPicPr>
            <a:picLocks noChangeAspect="1"/>
          </p:cNvPicPr>
          <p:nvPr/>
        </p:nvPicPr>
        <p:blipFill>
          <a:blip r:embed="rId2"/>
          <a:stretch>
            <a:fillRect/>
          </a:stretch>
        </p:blipFill>
        <p:spPr>
          <a:xfrm>
            <a:off x="1871662" y="1341437"/>
            <a:ext cx="5400676" cy="4733926"/>
          </a:xfrm>
          <a:prstGeom prst="rect">
            <a:avLst/>
          </a:prstGeom>
          <a:ln w="12700">
            <a:miter lim="400000"/>
          </a:ln>
        </p:spPr>
      </p:pic>
      <p:sp>
        <p:nvSpPr>
          <p:cNvPr id="68" name="Ovale"/>
          <p:cNvSpPr/>
          <p:nvPr/>
        </p:nvSpPr>
        <p:spPr>
          <a:xfrm>
            <a:off x="3708400" y="4005262"/>
            <a:ext cx="935038" cy="792163"/>
          </a:xfrm>
          <a:prstGeom prst="ellipse">
            <a:avLst/>
          </a:prstGeom>
          <a:ln w="38100">
            <a:solidFill>
              <a:srgbClr val="FF0000"/>
            </a:solidFill>
          </a:ln>
        </p:spPr>
        <p:txBody>
          <a:bodyPr lIns="45719" rIns="45719" anchor="ctr"/>
          <a:lstStyle/>
          <a:p>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iterate>
                                    <p:tmAbs val="0"/>
                                  </p:iterate>
                                  <p:childTnLst>
                                    <p:set>
                                      <p:cBhvr>
                                        <p:cTn id="6" fill="hold"/>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ppt_x"/>
                                          </p:val>
                                        </p:tav>
                                        <p:tav tm="100000">
                                          <p:val>
                                            <p:strVal val="#ppt_x"/>
                                          </p:val>
                                        </p:tav>
                                      </p:tavLst>
                                    </p:anim>
                                    <p:anim calcmode="lin" valueType="num">
                                      <p:cBhvr>
                                        <p:cTn id="8" dur="500" fill="hold"/>
                                        <p:tgtEl>
                                          <p:spTgt spid="6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2" nodeType="afterEffect">
                                  <p:stCondLst>
                                    <p:cond delay="0"/>
                                  </p:stCondLst>
                                  <p:iterate>
                                    <p:tmAbs val="0"/>
                                  </p:iterate>
                                  <p:childTnLst>
                                    <p:set>
                                      <p:cBhvr>
                                        <p:cTn id="11" fill="hold"/>
                                        <p:tgtEl>
                                          <p:spTgt spid="68"/>
                                        </p:tgtEl>
                                        <p:attrNameLst>
                                          <p:attrName>style.visibility</p:attrName>
                                        </p:attrNameLst>
                                      </p:cBhvr>
                                      <p:to>
                                        <p:strVal val="visible"/>
                                      </p:to>
                                    </p:set>
                                    <p:anim calcmode="lin" valueType="num">
                                      <p:cBhvr>
                                        <p:cTn id="12" dur="1000" fill="hold"/>
                                        <p:tgtEl>
                                          <p:spTgt spid="68"/>
                                        </p:tgtEl>
                                        <p:attrNameLst>
                                          <p:attrName>ppt_x</p:attrName>
                                        </p:attrNameLst>
                                      </p:cBhvr>
                                      <p:tavLst>
                                        <p:tav tm="0">
                                          <p:val>
                                            <p:strVal val="#ppt_x"/>
                                          </p:val>
                                        </p:tav>
                                        <p:tav tm="100000">
                                          <p:val>
                                            <p:strVal val="#ppt_x"/>
                                          </p:val>
                                        </p:tav>
                                      </p:tavLst>
                                    </p:anim>
                                    <p:anim calcmode="lin" valueType="num">
                                      <p:cBhvr>
                                        <p:cTn id="13" dur="1000" fill="hold"/>
                                        <p:tgtEl>
                                          <p:spTgt spid="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1" animBg="1" advAuto="0"/>
      <p:bldP spid="68"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Conclusioni"/>
          <p:cNvSpPr txBox="1">
            <a:spLocks noGrp="1"/>
          </p:cNvSpPr>
          <p:nvPr>
            <p:ph type="title" idx="4294967295"/>
          </p:nvPr>
        </p:nvSpPr>
        <p:spPr>
          <a:xfrm>
            <a:off x="468312" y="115887"/>
            <a:ext cx="8229601" cy="490538"/>
          </a:xfrm>
          <a:prstGeom prst="rect">
            <a:avLst/>
          </a:prstGeom>
        </p:spPr>
        <p:txBody>
          <a:bodyPr>
            <a:normAutofit/>
          </a:bodyPr>
          <a:lstStyle>
            <a:lvl1pPr defTabSz="585215">
              <a:defRPr sz="2304" b="1">
                <a:latin typeface="Comic Sans MS"/>
                <a:ea typeface="Comic Sans MS"/>
                <a:cs typeface="Comic Sans MS"/>
                <a:sym typeface="Comic Sans MS"/>
              </a:defRPr>
            </a:lvl1pPr>
          </a:lstStyle>
          <a:p>
            <a:r>
              <a:t>Conclusioni</a:t>
            </a:r>
          </a:p>
        </p:txBody>
      </p:sp>
      <p:sp>
        <p:nvSpPr>
          <p:cNvPr id="89" name="L’associazione tra RTS e MAC1, alla luce del nostro caso, non può essere ascrivibile ad una sindrome da geni contigui.…"/>
          <p:cNvSpPr txBox="1">
            <a:spLocks noGrp="1"/>
          </p:cNvSpPr>
          <p:nvPr>
            <p:ph type="body" idx="4294967295"/>
          </p:nvPr>
        </p:nvSpPr>
        <p:spPr>
          <a:xfrm>
            <a:off x="468312" y="1518731"/>
            <a:ext cx="8351838" cy="4095686"/>
          </a:xfrm>
          <a:prstGeom prst="rect">
            <a:avLst/>
          </a:prstGeom>
          <a:solidFill>
            <a:srgbClr val="FFFFFF"/>
          </a:solidFill>
          <a:ln w="9525">
            <a:solidFill>
              <a:srgbClr val="FF0000"/>
            </a:solidFill>
            <a:miter lim="800000"/>
          </a:ln>
        </p:spPr>
        <p:txBody>
          <a:bodyPr>
            <a:normAutofit/>
          </a:bodyPr>
          <a:lstStyle/>
          <a:p>
            <a:pPr marL="566927" indent="-566927" defTabSz="850391">
              <a:lnSpc>
                <a:spcPct val="80000"/>
              </a:lnSpc>
              <a:buAutoNum type="arabicPeriod"/>
              <a:defRPr sz="744">
                <a:latin typeface="Comic Sans MS"/>
                <a:ea typeface="Comic Sans MS"/>
                <a:cs typeface="Comic Sans MS"/>
                <a:sym typeface="Comic Sans MS"/>
              </a:defRPr>
            </a:pPr>
            <a:endParaRPr dirty="0"/>
          </a:p>
          <a:p>
            <a:pPr marL="566927" indent="-566927" defTabSz="850391">
              <a:lnSpc>
                <a:spcPct val="120000"/>
              </a:lnSpc>
              <a:spcBef>
                <a:spcPts val="400"/>
              </a:spcBef>
              <a:buAutoNum type="arabicPeriod"/>
              <a:defRPr sz="1674">
                <a:latin typeface="Comic Sans MS"/>
                <a:ea typeface="Comic Sans MS"/>
                <a:cs typeface="Comic Sans MS"/>
                <a:sym typeface="Comic Sans MS"/>
              </a:defRPr>
            </a:pPr>
            <a:r>
              <a:rPr lang="it-IT" dirty="0"/>
              <a:t>La bassa statura ad esordio post-natale e la microcefalia  sono caratteristiche della RTS</a:t>
            </a:r>
          </a:p>
          <a:p>
            <a:pPr marL="566927" indent="-566927" defTabSz="850391">
              <a:lnSpc>
                <a:spcPct val="120000"/>
              </a:lnSpc>
              <a:spcBef>
                <a:spcPts val="400"/>
              </a:spcBef>
              <a:buAutoNum type="arabicPeriod"/>
              <a:defRPr sz="1674">
                <a:latin typeface="Comic Sans MS"/>
                <a:ea typeface="Comic Sans MS"/>
                <a:cs typeface="Comic Sans MS"/>
                <a:sym typeface="Comic Sans MS"/>
              </a:defRPr>
            </a:pPr>
            <a:r>
              <a:rPr lang="it-IT" dirty="0"/>
              <a:t>L’utilizzo di curve specifiche po’ aiutare nell’identificazione di pazienti che hanno necessità di ulteriori indagini</a:t>
            </a:r>
          </a:p>
          <a:p>
            <a:pPr marL="566927" indent="-566927" defTabSz="850391">
              <a:lnSpc>
                <a:spcPct val="120000"/>
              </a:lnSpc>
              <a:spcBef>
                <a:spcPts val="400"/>
              </a:spcBef>
              <a:buAutoNum type="arabicPeriod"/>
              <a:defRPr sz="1674">
                <a:latin typeface="Comic Sans MS"/>
                <a:ea typeface="Comic Sans MS"/>
                <a:cs typeface="Comic Sans MS"/>
                <a:sym typeface="Comic Sans MS"/>
              </a:defRPr>
            </a:pPr>
            <a:r>
              <a:rPr lang="it-IT" dirty="0"/>
              <a:t>La bassa statura tipica di questa sindrome può essere espressione di un certo grado di deficit di GH legato ad insufficiente </a:t>
            </a:r>
            <a:r>
              <a:rPr lang="it-IT" dirty="0" err="1"/>
              <a:t>coattivazione</a:t>
            </a:r>
            <a:r>
              <a:rPr lang="it-IT" dirty="0"/>
              <a:t> di Pit-1 da parte di CBP (?). </a:t>
            </a:r>
          </a:p>
          <a:p>
            <a:pPr marL="566927" indent="-566927" defTabSz="850391">
              <a:lnSpc>
                <a:spcPct val="120000"/>
              </a:lnSpc>
              <a:spcBef>
                <a:spcPts val="400"/>
              </a:spcBef>
              <a:buAutoNum type="arabicPeriod"/>
              <a:defRPr sz="1674">
                <a:latin typeface="Comic Sans MS"/>
                <a:ea typeface="Comic Sans MS"/>
                <a:cs typeface="Comic Sans MS"/>
                <a:sym typeface="Comic Sans MS"/>
              </a:defRPr>
            </a:pPr>
            <a:r>
              <a:rPr lang="it-IT" dirty="0"/>
              <a:t>I disturbi del ciclo mestruale sono probabilmente frequenti nelle donne con RTS</a:t>
            </a:r>
          </a:p>
          <a:p>
            <a:pPr marL="566927" indent="-566927" defTabSz="850391">
              <a:lnSpc>
                <a:spcPct val="120000"/>
              </a:lnSpc>
              <a:spcBef>
                <a:spcPts val="400"/>
              </a:spcBef>
              <a:buAutoNum type="arabicPeriod"/>
              <a:defRPr sz="1674">
                <a:latin typeface="Comic Sans MS"/>
                <a:ea typeface="Comic Sans MS"/>
                <a:cs typeface="Comic Sans MS"/>
                <a:sym typeface="Comic Sans MS"/>
              </a:defRPr>
            </a:pPr>
            <a:r>
              <a:rPr lang="it-IT" dirty="0"/>
              <a:t>Attenzione all’obesità!</a:t>
            </a:r>
            <a:endParaRPr dirty="0"/>
          </a:p>
        </p:txBody>
      </p:sp>
      <p:sp>
        <p:nvSpPr>
          <p:cNvPr id="90" name="Linea"/>
          <p:cNvSpPr/>
          <p:nvPr/>
        </p:nvSpPr>
        <p:spPr>
          <a:xfrm>
            <a:off x="-1" y="838200"/>
            <a:ext cx="9144002" cy="0"/>
          </a:xfrm>
          <a:prstGeom prst="line">
            <a:avLst/>
          </a:prstGeom>
          <a:ln w="57150">
            <a:solidFill>
              <a:srgbClr val="FFFF00"/>
            </a:solidFill>
          </a:ln>
        </p:spPr>
        <p:txBody>
          <a:bodyPr lIns="45719" rIns="45719"/>
          <a:lstStyle/>
          <a:p>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iterate>
                                    <p:tmAbs val="0"/>
                                  </p:iterate>
                                  <p:childTnLst>
                                    <p:set>
                                      <p:cBhvr>
                                        <p:cTn id="6" fill="hold"/>
                                        <p:tgtEl>
                                          <p:spTgt spid="89">
                                            <p:txEl>
                                              <p:pRg st="1" end="1"/>
                                            </p:txEl>
                                          </p:spTgt>
                                        </p:tgtEl>
                                        <p:attrNameLst>
                                          <p:attrName>style.visibility</p:attrName>
                                        </p:attrNameLst>
                                      </p:cBhvr>
                                      <p:to>
                                        <p:strVal val="visible"/>
                                      </p:to>
                                    </p:set>
                                    <p:anim calcmode="lin" valueType="num">
                                      <p:cBhvr>
                                        <p:cTn id="7" dur="500" fill="hold"/>
                                        <p:tgtEl>
                                          <p:spTgt spid="89">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89">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1" nodeType="afterEffect">
                                  <p:stCondLst>
                                    <p:cond delay="0"/>
                                  </p:stCondLst>
                                  <p:iterate>
                                    <p:tmAbs val="0"/>
                                  </p:iterate>
                                  <p:childTnLst>
                                    <p:set>
                                      <p:cBhvr>
                                        <p:cTn id="11" fill="hold"/>
                                        <p:tgtEl>
                                          <p:spTgt spid="89">
                                            <p:txEl>
                                              <p:pRg st="2" end="2"/>
                                            </p:txEl>
                                          </p:spTgt>
                                        </p:tgtEl>
                                        <p:attrNameLst>
                                          <p:attrName>style.visibility</p:attrName>
                                        </p:attrNameLst>
                                      </p:cBhvr>
                                      <p:to>
                                        <p:strVal val="visible"/>
                                      </p:to>
                                    </p:set>
                                    <p:anim calcmode="lin" valueType="num">
                                      <p:cBhvr>
                                        <p:cTn id="12" dur="500" fill="hold"/>
                                        <p:tgtEl>
                                          <p:spTgt spid="89">
                                            <p:txEl>
                                              <p:pRg st="2" end="2"/>
                                            </p:txEl>
                                          </p:spTgt>
                                        </p:tgtEl>
                                        <p:attrNameLst>
                                          <p:attrName>ppt_x</p:attrName>
                                        </p:attrNameLst>
                                      </p:cBhvr>
                                      <p:tavLst>
                                        <p:tav tm="0">
                                          <p:val>
                                            <p:strVal val="#ppt_x"/>
                                          </p:val>
                                        </p:tav>
                                        <p:tav tm="100000">
                                          <p:val>
                                            <p:strVal val="#ppt_x"/>
                                          </p:val>
                                        </p:tav>
                                      </p:tavLst>
                                    </p:anim>
                                    <p:anim calcmode="lin" valueType="num">
                                      <p:cBhvr>
                                        <p:cTn id="13" dur="500" fill="hold"/>
                                        <p:tgtEl>
                                          <p:spTgt spid="89">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1" nodeType="afterEffect">
                                  <p:stCondLst>
                                    <p:cond delay="0"/>
                                  </p:stCondLst>
                                  <p:iterate>
                                    <p:tmAbs val="0"/>
                                  </p:iterate>
                                  <p:childTnLst>
                                    <p:set>
                                      <p:cBhvr>
                                        <p:cTn id="16" fill="hold"/>
                                        <p:tgtEl>
                                          <p:spTgt spid="89">
                                            <p:txEl>
                                              <p:pRg st="3" end="3"/>
                                            </p:txEl>
                                          </p:spTgt>
                                        </p:tgtEl>
                                        <p:attrNameLst>
                                          <p:attrName>style.visibility</p:attrName>
                                        </p:attrNameLst>
                                      </p:cBhvr>
                                      <p:to>
                                        <p:strVal val="visible"/>
                                      </p:to>
                                    </p:set>
                                    <p:anim calcmode="lin" valueType="num">
                                      <p:cBhvr>
                                        <p:cTn id="17" dur="500" fill="hold"/>
                                        <p:tgtEl>
                                          <p:spTgt spid="89">
                                            <p:txEl>
                                              <p:pRg st="3" end="3"/>
                                            </p:txEl>
                                          </p:spTgt>
                                        </p:tgtEl>
                                        <p:attrNameLst>
                                          <p:attrName>ppt_x</p:attrName>
                                        </p:attrNameLst>
                                      </p:cBhvr>
                                      <p:tavLst>
                                        <p:tav tm="0">
                                          <p:val>
                                            <p:strVal val="#ppt_x"/>
                                          </p:val>
                                        </p:tav>
                                        <p:tav tm="100000">
                                          <p:val>
                                            <p:strVal val="#ppt_x"/>
                                          </p:val>
                                        </p:tav>
                                      </p:tavLst>
                                    </p:anim>
                                    <p:anim calcmode="lin" valueType="num">
                                      <p:cBhvr>
                                        <p:cTn id="18" dur="500" fill="hold"/>
                                        <p:tgtEl>
                                          <p:spTgt spid="89">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1" nodeType="afterEffect">
                                  <p:stCondLst>
                                    <p:cond delay="0"/>
                                  </p:stCondLst>
                                  <p:iterate>
                                    <p:tmAbs val="0"/>
                                  </p:iterate>
                                  <p:childTnLst>
                                    <p:set>
                                      <p:cBhvr>
                                        <p:cTn id="21" fill="hold"/>
                                        <p:tgtEl>
                                          <p:spTgt spid="89">
                                            <p:txEl>
                                              <p:pRg st="4" end="4"/>
                                            </p:txEl>
                                          </p:spTgt>
                                        </p:tgtEl>
                                        <p:attrNameLst>
                                          <p:attrName>style.visibility</p:attrName>
                                        </p:attrNameLst>
                                      </p:cBhvr>
                                      <p:to>
                                        <p:strVal val="visible"/>
                                      </p:to>
                                    </p:set>
                                    <p:anim calcmode="lin" valueType="num">
                                      <p:cBhvr>
                                        <p:cTn id="22" dur="500" fill="hold"/>
                                        <p:tgtEl>
                                          <p:spTgt spid="89">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89">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1" nodeType="afterEffect">
                                  <p:stCondLst>
                                    <p:cond delay="0"/>
                                  </p:stCondLst>
                                  <p:iterate>
                                    <p:tmAbs val="0"/>
                                  </p:iterate>
                                  <p:childTnLst>
                                    <p:set>
                                      <p:cBhvr>
                                        <p:cTn id="26" fill="hold"/>
                                        <p:tgtEl>
                                          <p:spTgt spid="89">
                                            <p:txEl>
                                              <p:pRg st="5" end="5"/>
                                            </p:txEl>
                                          </p:spTgt>
                                        </p:tgtEl>
                                        <p:attrNameLst>
                                          <p:attrName>style.visibility</p:attrName>
                                        </p:attrNameLst>
                                      </p:cBhvr>
                                      <p:to>
                                        <p:strVal val="visible"/>
                                      </p:to>
                                    </p:set>
                                    <p:anim calcmode="lin" valueType="num">
                                      <p:cBhvr>
                                        <p:cTn id="27" dur="500" fill="hold"/>
                                        <p:tgtEl>
                                          <p:spTgt spid="89">
                                            <p:txEl>
                                              <p:pRg st="5" end="5"/>
                                            </p:txEl>
                                          </p:spTgt>
                                        </p:tgtEl>
                                        <p:attrNameLst>
                                          <p:attrName>ppt_x</p:attrName>
                                        </p:attrNameLst>
                                      </p:cBhvr>
                                      <p:tavLst>
                                        <p:tav tm="0">
                                          <p:val>
                                            <p:strVal val="#ppt_x"/>
                                          </p:val>
                                        </p:tav>
                                        <p:tav tm="100000">
                                          <p:val>
                                            <p:strVal val="#ppt_x"/>
                                          </p:val>
                                        </p:tav>
                                      </p:tavLst>
                                    </p:anim>
                                    <p:anim calcmode="lin" valueType="num">
                                      <p:cBhvr>
                                        <p:cTn id="28" dur="500" fill="hold"/>
                                        <p:tgtEl>
                                          <p:spTgt spid="8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1" build="p"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Grazie…"/>
          <p:cNvSpPr txBox="1"/>
          <p:nvPr/>
        </p:nvSpPr>
        <p:spPr>
          <a:xfrm>
            <a:off x="1953895" y="1557337"/>
            <a:ext cx="5020310" cy="4168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spcBef>
                <a:spcPts val="3600"/>
              </a:spcBef>
              <a:defRPr sz="6000">
                <a:latin typeface="Comic Sans MS"/>
                <a:ea typeface="Comic Sans MS"/>
                <a:cs typeface="Comic Sans MS"/>
                <a:sym typeface="Comic Sans MS"/>
              </a:defRPr>
            </a:pPr>
            <a:r>
              <a:t>Grazie </a:t>
            </a:r>
          </a:p>
          <a:p>
            <a:pPr algn="ctr">
              <a:spcBef>
                <a:spcPts val="3600"/>
              </a:spcBef>
              <a:defRPr sz="6000">
                <a:latin typeface="Comic Sans MS"/>
                <a:ea typeface="Comic Sans MS"/>
                <a:cs typeface="Comic Sans MS"/>
                <a:sym typeface="Comic Sans MS"/>
              </a:defRPr>
            </a:pPr>
            <a:r>
              <a:t>per</a:t>
            </a:r>
          </a:p>
          <a:p>
            <a:pPr algn="ctr">
              <a:spcBef>
                <a:spcPts val="3600"/>
              </a:spcBef>
              <a:defRPr sz="6000">
                <a:latin typeface="Comic Sans MS"/>
                <a:ea typeface="Comic Sans MS"/>
                <a:cs typeface="Comic Sans MS"/>
                <a:sym typeface="Comic Sans MS"/>
              </a:defRPr>
            </a:pPr>
            <a:r>
              <a:t>l’attenzione!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5D8EE604-6DA0-FA8E-EC52-57877CD9E8D2}"/>
              </a:ext>
            </a:extLst>
          </p:cNvPr>
          <p:cNvPicPr>
            <a:picLocks noChangeAspect="1"/>
          </p:cNvPicPr>
          <p:nvPr/>
        </p:nvPicPr>
        <p:blipFill>
          <a:blip r:embed="rId2"/>
          <a:stretch>
            <a:fillRect/>
          </a:stretch>
        </p:blipFill>
        <p:spPr>
          <a:xfrm>
            <a:off x="592670" y="918812"/>
            <a:ext cx="7830643" cy="50203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8586967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immagine-incollata.tiff" descr="immagine-incollata.tiff"/>
          <p:cNvPicPr>
            <a:picLocks noChangeAspect="1"/>
          </p:cNvPicPr>
          <p:nvPr/>
        </p:nvPicPr>
        <p:blipFill>
          <a:blip r:embed="rId2"/>
          <a:stretch>
            <a:fillRect/>
          </a:stretch>
        </p:blipFill>
        <p:spPr>
          <a:xfrm>
            <a:off x="206936" y="425954"/>
            <a:ext cx="5799410" cy="2089396"/>
          </a:xfrm>
          <a:prstGeom prst="rect">
            <a:avLst/>
          </a:prstGeom>
          <a:ln w="12700">
            <a:solidFill>
              <a:schemeClr val="accent1"/>
            </a:solidFill>
            <a:miter lim="400000"/>
          </a:ln>
        </p:spPr>
      </p:pic>
      <p:pic>
        <p:nvPicPr>
          <p:cNvPr id="84" name="immagine-incollata.tiff" descr="immagine-incollata.tiff"/>
          <p:cNvPicPr>
            <a:picLocks noChangeAspect="1"/>
          </p:cNvPicPr>
          <p:nvPr/>
        </p:nvPicPr>
        <p:blipFill>
          <a:blip r:embed="rId3"/>
          <a:stretch>
            <a:fillRect/>
          </a:stretch>
        </p:blipFill>
        <p:spPr>
          <a:xfrm>
            <a:off x="2742510" y="2587457"/>
            <a:ext cx="5960743" cy="3510387"/>
          </a:xfrm>
          <a:prstGeom prst="rect">
            <a:avLst/>
          </a:prstGeom>
          <a:ln w="12700">
            <a:miter lim="400000"/>
          </a:ln>
        </p:spPr>
      </p:pic>
      <p:sp>
        <p:nvSpPr>
          <p:cNvPr id="2" name="CasellaDiTesto 1">
            <a:extLst>
              <a:ext uri="{FF2B5EF4-FFF2-40B4-BE49-F238E27FC236}">
                <a16:creationId xmlns:a16="http://schemas.microsoft.com/office/drawing/2014/main" id="{768E6CF7-0B40-5169-3D17-2DC865E7ACDC}"/>
              </a:ext>
            </a:extLst>
          </p:cNvPr>
          <p:cNvSpPr txBox="1"/>
          <p:nvPr/>
        </p:nvSpPr>
        <p:spPr>
          <a:xfrm>
            <a:off x="310896" y="2865326"/>
            <a:ext cx="2041583"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it-IT" sz="1800" b="0" i="0" u="none" strike="noStrike" cap="none" spc="0" normalizeH="0" baseline="0" dirty="0">
                <a:ln>
                  <a:noFill/>
                </a:ln>
                <a:solidFill>
                  <a:srgbClr val="000000"/>
                </a:solidFill>
                <a:effectLst/>
                <a:uFillTx/>
                <a:latin typeface="+mj-lt"/>
                <a:ea typeface="+mj-ea"/>
                <a:cs typeface="+mj-cs"/>
                <a:sym typeface="Arial"/>
              </a:rPr>
              <a:t>Crescita pre-natale</a:t>
            </a:r>
          </a:p>
          <a:p>
            <a:pPr marL="0" marR="0" indent="0" algn="l" defTabSz="914400" rtl="0" fontAlgn="auto" latinLnBrk="0" hangingPunct="0">
              <a:lnSpc>
                <a:spcPct val="100000"/>
              </a:lnSpc>
              <a:spcBef>
                <a:spcPts val="0"/>
              </a:spcBef>
              <a:spcAft>
                <a:spcPts val="0"/>
              </a:spcAft>
              <a:buClrTx/>
              <a:buSzTx/>
              <a:buFontTx/>
              <a:buNone/>
              <a:tabLst/>
            </a:pPr>
            <a:r>
              <a:rPr lang="it-IT" dirty="0"/>
              <a:t>regolare</a:t>
            </a:r>
          </a:p>
          <a:p>
            <a:pPr algn="l"/>
            <a:r>
              <a:rPr lang="it-IT" dirty="0"/>
              <a:t>Alla nascita: </a:t>
            </a:r>
          </a:p>
          <a:p>
            <a:pPr algn="l"/>
            <a:r>
              <a:rPr lang="en-US" sz="1800" b="0" i="0" u="none" strike="noStrike" baseline="0" dirty="0">
                <a:latin typeface="AdvP7627"/>
              </a:rPr>
              <a:t>3.070 kg</a:t>
            </a:r>
          </a:p>
          <a:p>
            <a:pPr algn="l"/>
            <a:r>
              <a:rPr lang="en-US" sz="1800" b="0" i="0" u="none" strike="noStrike" baseline="0" dirty="0">
                <a:latin typeface="AdvP7627"/>
              </a:rPr>
              <a:t>50.2 cm</a:t>
            </a:r>
            <a:endParaRPr lang="it-IT" dirty="0"/>
          </a:p>
        </p:txBody>
      </p:sp>
      <p:sp>
        <p:nvSpPr>
          <p:cNvPr id="4" name="CasellaDiTesto 3">
            <a:extLst>
              <a:ext uri="{FF2B5EF4-FFF2-40B4-BE49-F238E27FC236}">
                <a16:creationId xmlns:a16="http://schemas.microsoft.com/office/drawing/2014/main" id="{AFFD1FA7-C992-FD22-F956-39A3254427CE}"/>
              </a:ext>
            </a:extLst>
          </p:cNvPr>
          <p:cNvSpPr txBox="1"/>
          <p:nvPr/>
        </p:nvSpPr>
        <p:spPr>
          <a:xfrm>
            <a:off x="2523112" y="6247380"/>
            <a:ext cx="6399537"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it-IT" sz="1800" b="0" i="0" u="none" strike="noStrike" baseline="0" dirty="0">
                <a:latin typeface="AdvP7627"/>
              </a:rPr>
              <a:t>Mean </a:t>
            </a:r>
            <a:r>
              <a:rPr lang="it-IT" sz="1800" b="0" i="0" u="none" strike="noStrike" baseline="0" dirty="0" err="1">
                <a:latin typeface="AdvP7627"/>
              </a:rPr>
              <a:t>final</a:t>
            </a:r>
            <a:r>
              <a:rPr lang="it-IT" sz="1800" b="0" i="0" u="none" strike="noStrike" baseline="0" dirty="0">
                <a:latin typeface="AdvP7627"/>
              </a:rPr>
              <a:t> </a:t>
            </a:r>
            <a:r>
              <a:rPr lang="it-IT" sz="1800" b="0" i="0" u="none" strike="noStrike" baseline="0" dirty="0" err="1">
                <a:latin typeface="AdvP7627"/>
              </a:rPr>
              <a:t>height</a:t>
            </a:r>
            <a:r>
              <a:rPr lang="it-IT" sz="1800" b="0" i="0" u="none" strike="noStrike" baseline="0" dirty="0">
                <a:latin typeface="AdvP7627"/>
              </a:rPr>
              <a:t> for </a:t>
            </a:r>
            <a:r>
              <a:rPr lang="it-IT" sz="1800" b="0" i="0" u="none" strike="noStrike" baseline="0" dirty="0" err="1">
                <a:latin typeface="AdvP7627"/>
              </a:rPr>
              <a:t>males</a:t>
            </a:r>
            <a:r>
              <a:rPr lang="it-IT" sz="1800" b="0" i="0" u="none" strike="noStrike" baseline="0" dirty="0">
                <a:latin typeface="AdvP7627"/>
              </a:rPr>
              <a:t> </a:t>
            </a:r>
            <a:r>
              <a:rPr lang="it-IT" sz="1800" b="0" i="0" u="none" strike="noStrike" baseline="0" dirty="0" err="1">
                <a:latin typeface="AdvP7627"/>
              </a:rPr>
              <a:t>was</a:t>
            </a:r>
            <a:r>
              <a:rPr lang="it-IT" sz="1800" b="0" i="0" u="none" strike="noStrike" baseline="0" dirty="0">
                <a:latin typeface="AdvP7627"/>
              </a:rPr>
              <a:t> 162.6 cm(6.4 cm) (circa -3 SDS)</a:t>
            </a:r>
            <a:endParaRPr lang="it-IT"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immagine-incollata.tiff" descr="immagine-incollata.tiff"/>
          <p:cNvPicPr>
            <a:picLocks noChangeAspect="1"/>
          </p:cNvPicPr>
          <p:nvPr/>
        </p:nvPicPr>
        <p:blipFill>
          <a:blip r:embed="rId2"/>
          <a:stretch>
            <a:fillRect/>
          </a:stretch>
        </p:blipFill>
        <p:spPr>
          <a:xfrm>
            <a:off x="557784" y="393191"/>
            <a:ext cx="8192281" cy="4634969"/>
          </a:xfrm>
          <a:prstGeom prst="rect">
            <a:avLst/>
          </a:prstGeom>
          <a:ln w="12700">
            <a:miter lim="400000"/>
          </a:ln>
        </p:spPr>
      </p:pic>
      <p:sp>
        <p:nvSpPr>
          <p:cNvPr id="3" name="CasellaDiTesto 2">
            <a:extLst>
              <a:ext uri="{FF2B5EF4-FFF2-40B4-BE49-F238E27FC236}">
                <a16:creationId xmlns:a16="http://schemas.microsoft.com/office/drawing/2014/main" id="{63670440-1586-FB14-5960-F922A5988564}"/>
              </a:ext>
            </a:extLst>
          </p:cNvPr>
          <p:cNvSpPr txBox="1"/>
          <p:nvPr/>
        </p:nvSpPr>
        <p:spPr>
          <a:xfrm>
            <a:off x="4379976" y="5237726"/>
            <a:ext cx="4572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1800" b="0" i="0" u="none" strike="noStrike" baseline="0" dirty="0" err="1">
                <a:latin typeface="AdvP7627"/>
              </a:rPr>
              <a:t>Final</a:t>
            </a:r>
            <a:r>
              <a:rPr lang="it-IT" sz="1800" b="0" i="0" u="none" strike="noStrike" baseline="0" dirty="0">
                <a:latin typeface="AdvP7627"/>
              </a:rPr>
              <a:t> </a:t>
            </a:r>
            <a:r>
              <a:rPr lang="it-IT" sz="1800" b="0" i="0" u="none" strike="noStrike" baseline="0" dirty="0" err="1">
                <a:latin typeface="AdvP7627"/>
              </a:rPr>
              <a:t>height</a:t>
            </a:r>
            <a:r>
              <a:rPr lang="it-IT" sz="1800" b="0" i="0" u="none" strike="noStrike" baseline="0" dirty="0">
                <a:latin typeface="AdvP7627"/>
              </a:rPr>
              <a:t> for </a:t>
            </a:r>
            <a:r>
              <a:rPr lang="it-IT" sz="1800" b="0" i="0" u="none" strike="noStrike" baseline="0" dirty="0" err="1">
                <a:latin typeface="AdvP7627"/>
              </a:rPr>
              <a:t>females</a:t>
            </a:r>
            <a:r>
              <a:rPr lang="it-IT" sz="1800" b="0" i="0" u="none" strike="noStrike" baseline="0" dirty="0">
                <a:latin typeface="AdvP7627"/>
              </a:rPr>
              <a:t> 151.0 cm(6.0 cm)</a:t>
            </a:r>
            <a:endParaRPr lang="it-IT"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C95E88CF-4E85-D502-3F16-56F47C76B926}"/>
              </a:ext>
            </a:extLst>
          </p:cNvPr>
          <p:cNvPicPr>
            <a:picLocks noChangeAspect="1"/>
          </p:cNvPicPr>
          <p:nvPr/>
        </p:nvPicPr>
        <p:blipFill>
          <a:blip r:embed="rId2"/>
          <a:stretch>
            <a:fillRect/>
          </a:stretch>
        </p:blipFill>
        <p:spPr>
          <a:xfrm>
            <a:off x="283910" y="210311"/>
            <a:ext cx="5165914" cy="3058519"/>
          </a:xfrm>
          <a:prstGeom prst="rect">
            <a:avLst/>
          </a:prstGeom>
        </p:spPr>
      </p:pic>
      <p:pic>
        <p:nvPicPr>
          <p:cNvPr id="5" name="Immagine 4">
            <a:extLst>
              <a:ext uri="{FF2B5EF4-FFF2-40B4-BE49-F238E27FC236}">
                <a16:creationId xmlns:a16="http://schemas.microsoft.com/office/drawing/2014/main" id="{E8D15124-9AEA-42A4-727C-9336515E4A00}"/>
              </a:ext>
            </a:extLst>
          </p:cNvPr>
          <p:cNvPicPr>
            <a:picLocks noChangeAspect="1"/>
          </p:cNvPicPr>
          <p:nvPr/>
        </p:nvPicPr>
        <p:blipFill>
          <a:blip r:embed="rId3"/>
          <a:stretch>
            <a:fillRect/>
          </a:stretch>
        </p:blipFill>
        <p:spPr>
          <a:xfrm>
            <a:off x="3327700" y="3346260"/>
            <a:ext cx="5642118" cy="3415144"/>
          </a:xfrm>
          <a:prstGeom prst="rect">
            <a:avLst/>
          </a:prstGeom>
        </p:spPr>
      </p:pic>
    </p:spTree>
    <p:extLst>
      <p:ext uri="{BB962C8B-B14F-4D97-AF65-F5344CB8AC3E}">
        <p14:creationId xmlns:p14="http://schemas.microsoft.com/office/powerpoint/2010/main" val="5174852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tails are in the caption following the image">
            <a:extLst>
              <a:ext uri="{FF2B5EF4-FFF2-40B4-BE49-F238E27FC236}">
                <a16:creationId xmlns:a16="http://schemas.microsoft.com/office/drawing/2014/main" id="{74CFDA3F-FDBB-23A0-520E-B0895260ECE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7541" b="652"/>
          <a:stretch/>
        </p:blipFill>
        <p:spPr bwMode="auto">
          <a:xfrm>
            <a:off x="457200" y="1364971"/>
            <a:ext cx="3739524" cy="4957334"/>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115E261E-4225-FF05-FB13-3444E481282E}"/>
              </a:ext>
            </a:extLst>
          </p:cNvPr>
          <p:cNvSpPr txBox="1"/>
          <p:nvPr/>
        </p:nvSpPr>
        <p:spPr>
          <a:xfrm>
            <a:off x="0" y="6553135"/>
            <a:ext cx="4572000"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1200" i="0" u="sng" strike="noStrike" dirty="0">
                <a:solidFill>
                  <a:schemeClr val="tx1"/>
                </a:solidFill>
                <a:effectLst/>
                <a:latin typeface="Open Sans" panose="020B0606030504020204" pitchFamily="34" charset="0"/>
                <a:hlinkClick r:id="rId3">
                  <a:extLst>
                    <a:ext uri="{A12FA001-AC4F-418D-AE19-62706E023703}">
                      <ahyp:hlinkClr xmlns:ahyp="http://schemas.microsoft.com/office/drawing/2018/hyperlinkcolor" val="tx"/>
                    </a:ext>
                  </a:extLst>
                </a:hlinkClick>
              </a:rPr>
              <a:t>https://doi.org/10.1002/ajmg.a.35519</a:t>
            </a:r>
            <a:endParaRPr lang="it-IT" sz="1200" u="sng" dirty="0">
              <a:solidFill>
                <a:schemeClr val="tx1"/>
              </a:solidFill>
            </a:endParaRPr>
          </a:p>
        </p:txBody>
      </p:sp>
      <p:sp>
        <p:nvSpPr>
          <p:cNvPr id="6" name="Il Caso">
            <a:extLst>
              <a:ext uri="{FF2B5EF4-FFF2-40B4-BE49-F238E27FC236}">
                <a16:creationId xmlns:a16="http://schemas.microsoft.com/office/drawing/2014/main" id="{2E0521C3-D11A-CBD4-ED51-67DAAE3209FD}"/>
              </a:ext>
            </a:extLst>
          </p:cNvPr>
          <p:cNvSpPr txBox="1">
            <a:spLocks/>
          </p:cNvSpPr>
          <p:nvPr/>
        </p:nvSpPr>
        <p:spPr>
          <a:xfrm>
            <a:off x="457200" y="115887"/>
            <a:ext cx="8229600" cy="563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ctr" defTabSz="676655" rtl="0" latinLnBrk="0">
              <a:lnSpc>
                <a:spcPct val="100000"/>
              </a:lnSpc>
              <a:spcBef>
                <a:spcPts val="0"/>
              </a:spcBef>
              <a:spcAft>
                <a:spcPts val="0"/>
              </a:spcAft>
              <a:buClrTx/>
              <a:buSzTx/>
              <a:buFontTx/>
              <a:buNone/>
              <a:tabLst/>
              <a:defRPr sz="2664" b="1" i="0" u="none" strike="noStrike" cap="none" spc="0" baseline="0">
                <a:solidFill>
                  <a:srgbClr val="000000"/>
                </a:solidFill>
                <a:uFillTx/>
                <a:latin typeface="Comic Sans MS"/>
                <a:ea typeface="Comic Sans MS"/>
                <a:cs typeface="Comic Sans MS"/>
                <a:sym typeface="Comic Sans MS"/>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9pPr>
          </a:lstStyle>
          <a:p>
            <a:pPr hangingPunct="1"/>
            <a:r>
              <a:rPr lang="it-IT" dirty="0"/>
              <a:t>Curve di Crescita in condizioni sindromiche</a:t>
            </a:r>
          </a:p>
        </p:txBody>
      </p:sp>
      <p:sp>
        <p:nvSpPr>
          <p:cNvPr id="7" name="Linea">
            <a:extLst>
              <a:ext uri="{FF2B5EF4-FFF2-40B4-BE49-F238E27FC236}">
                <a16:creationId xmlns:a16="http://schemas.microsoft.com/office/drawing/2014/main" id="{1D564EA4-2C5D-6649-62DB-B97D0B3916FB}"/>
              </a:ext>
            </a:extLst>
          </p:cNvPr>
          <p:cNvSpPr/>
          <p:nvPr/>
        </p:nvSpPr>
        <p:spPr>
          <a:xfrm>
            <a:off x="-1" y="692150"/>
            <a:ext cx="9144002" cy="0"/>
          </a:xfrm>
          <a:prstGeom prst="line">
            <a:avLst/>
          </a:prstGeom>
          <a:ln w="57150">
            <a:solidFill>
              <a:srgbClr val="FFFF00"/>
            </a:solidFill>
          </a:ln>
        </p:spPr>
        <p:txBody>
          <a:bodyPr lIns="45719" rIns="45719"/>
          <a:lstStyle/>
          <a:p>
            <a:endParaRPr/>
          </a:p>
        </p:txBody>
      </p:sp>
      <p:sp>
        <p:nvSpPr>
          <p:cNvPr id="8" name="CasellaDiTesto 7">
            <a:extLst>
              <a:ext uri="{FF2B5EF4-FFF2-40B4-BE49-F238E27FC236}">
                <a16:creationId xmlns:a16="http://schemas.microsoft.com/office/drawing/2014/main" id="{97B90B24-C319-2137-9191-BD7FCE04A51C}"/>
              </a:ext>
            </a:extLst>
          </p:cNvPr>
          <p:cNvSpPr txBox="1"/>
          <p:nvPr/>
        </p:nvSpPr>
        <p:spPr>
          <a:xfrm>
            <a:off x="1307592" y="995641"/>
            <a:ext cx="219547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it-IT" sz="1800" b="0" i="0" u="none" strike="noStrike" cap="none" spc="0" normalizeH="0" baseline="0" dirty="0">
                <a:ln>
                  <a:noFill/>
                </a:ln>
                <a:solidFill>
                  <a:srgbClr val="000000"/>
                </a:solidFill>
                <a:effectLst/>
                <a:uFillTx/>
                <a:latin typeface="+mj-lt"/>
                <a:ea typeface="+mj-ea"/>
                <a:cs typeface="+mj-cs"/>
                <a:sym typeface="Arial"/>
              </a:rPr>
              <a:t>Sindrome di </a:t>
            </a:r>
            <a:r>
              <a:rPr kumimoji="0" lang="it-IT" sz="1800" b="0" i="0" u="none" strike="noStrike" cap="none" spc="0" normalizeH="0" baseline="0" dirty="0" err="1">
                <a:ln>
                  <a:noFill/>
                </a:ln>
                <a:solidFill>
                  <a:srgbClr val="000000"/>
                </a:solidFill>
                <a:effectLst/>
                <a:uFillTx/>
                <a:latin typeface="+mj-lt"/>
                <a:ea typeface="+mj-ea"/>
                <a:cs typeface="+mj-cs"/>
                <a:sym typeface="Arial"/>
              </a:rPr>
              <a:t>Noonan</a:t>
            </a:r>
            <a:endParaRPr kumimoji="0" lang="it-IT" sz="1800" b="0" i="0" u="none" strike="noStrike" cap="none" spc="0" normalizeH="0" baseline="0" dirty="0">
              <a:ln>
                <a:noFill/>
              </a:ln>
              <a:solidFill>
                <a:srgbClr val="000000"/>
              </a:solidFill>
              <a:effectLst/>
              <a:uFillTx/>
              <a:latin typeface="+mj-lt"/>
              <a:ea typeface="+mj-ea"/>
              <a:cs typeface="+mj-cs"/>
              <a:sym typeface="Arial"/>
            </a:endParaRPr>
          </a:p>
        </p:txBody>
      </p:sp>
      <p:pic>
        <p:nvPicPr>
          <p:cNvPr id="1028" name="Picture 4" descr="X-linked hypophosphatemia (XLH) and Center for Disease Control and Prevention (CDC) growth curves for boys. A: Boys ≤ 13 years of age. B: Boys ≤ 5 years of age. CDC growth curve lines (year 2000) for boys in blue, with the 50th percentile bolded. XLH growth curve lines in black: 5th, 10th, 25th, 50th (bolded), 75th, 90th, and 95th percentile generated from prior studies in the burosumab program before treatment with burosumab (Studies UX023-CL002, UX023-CL201, UX023-CL205, UX023-CL301). Grey dots (●) indicate individual XLH data points before treatment with burosumab. To smoothly transition from recumbent length to standing height, 0.8 cm was subtracted from recumbent length values before pooling data with standing height per established methodology from Kuczmarski et al (12).">
            <a:extLst>
              <a:ext uri="{FF2B5EF4-FFF2-40B4-BE49-F238E27FC236}">
                <a16:creationId xmlns:a16="http://schemas.microsoft.com/office/drawing/2014/main" id="{533D16BF-329B-D797-D7F3-8AAA92B840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1286" y="1416886"/>
            <a:ext cx="3431801" cy="5140561"/>
          </a:xfrm>
          <a:prstGeom prst="rect">
            <a:avLst/>
          </a:prstGeom>
          <a:noFill/>
          <a:extLst>
            <a:ext uri="{909E8E84-426E-40DD-AFC4-6F175D3DCCD1}">
              <a14:hiddenFill xmlns:a14="http://schemas.microsoft.com/office/drawing/2010/main">
                <a:solidFill>
                  <a:srgbClr val="FFFFFF"/>
                </a:solidFill>
              </a14:hiddenFill>
            </a:ext>
          </a:extLst>
        </p:spPr>
      </p:pic>
      <p:sp>
        <p:nvSpPr>
          <p:cNvPr id="9" name="CasellaDiTesto 8">
            <a:extLst>
              <a:ext uri="{FF2B5EF4-FFF2-40B4-BE49-F238E27FC236}">
                <a16:creationId xmlns:a16="http://schemas.microsoft.com/office/drawing/2014/main" id="{D33AD8E9-0625-B7CB-BC1C-AE154739B860}"/>
              </a:ext>
            </a:extLst>
          </p:cNvPr>
          <p:cNvSpPr txBox="1"/>
          <p:nvPr/>
        </p:nvSpPr>
        <p:spPr>
          <a:xfrm>
            <a:off x="6562138" y="902274"/>
            <a:ext cx="54117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it-IT" sz="1800" b="0" i="0" u="none" strike="noStrike" cap="none" spc="0" normalizeH="0" baseline="0" dirty="0">
                <a:ln>
                  <a:noFill/>
                </a:ln>
                <a:solidFill>
                  <a:srgbClr val="000000"/>
                </a:solidFill>
                <a:effectLst/>
                <a:uFillTx/>
                <a:latin typeface="+mj-lt"/>
                <a:ea typeface="+mj-ea"/>
                <a:cs typeface="+mj-cs"/>
                <a:sym typeface="Arial"/>
              </a:rPr>
              <a:t>XLH</a:t>
            </a:r>
          </a:p>
        </p:txBody>
      </p:sp>
      <p:sp>
        <p:nvSpPr>
          <p:cNvPr id="11" name="CasellaDiTesto 10">
            <a:extLst>
              <a:ext uri="{FF2B5EF4-FFF2-40B4-BE49-F238E27FC236}">
                <a16:creationId xmlns:a16="http://schemas.microsoft.com/office/drawing/2014/main" id="{DC74FF4D-D204-AC6B-FFF1-ACCB7DA465CB}"/>
              </a:ext>
            </a:extLst>
          </p:cNvPr>
          <p:cNvSpPr txBox="1"/>
          <p:nvPr/>
        </p:nvSpPr>
        <p:spPr>
          <a:xfrm>
            <a:off x="4866894" y="6557447"/>
            <a:ext cx="4668012"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1200" b="0" i="0" dirty="0">
                <a:solidFill>
                  <a:schemeClr val="tx1"/>
                </a:solidFill>
                <a:effectLst/>
                <a:latin typeface="Source Sans Pro" panose="020B0503030403020204" pitchFamily="34" charset="0"/>
                <a:hlinkClick r:id="rId5">
                  <a:extLst>
                    <a:ext uri="{A12FA001-AC4F-418D-AE19-62706E023703}">
                      <ahyp:hlinkClr xmlns:ahyp="http://schemas.microsoft.com/office/drawing/2018/hyperlinkcolor" val="tx"/>
                    </a:ext>
                  </a:extLst>
                </a:hlinkClick>
              </a:rPr>
              <a:t>Https://doi.Org/10.1210/clinem/dgaa495</a:t>
            </a:r>
            <a:endParaRPr lang="it-IT" sz="1200" dirty="0">
              <a:solidFill>
                <a:schemeClr val="tx1"/>
              </a:solidFill>
            </a:endParaRPr>
          </a:p>
        </p:txBody>
      </p:sp>
    </p:spTree>
    <p:extLst>
      <p:ext uri="{BB962C8B-B14F-4D97-AF65-F5344CB8AC3E}">
        <p14:creationId xmlns:p14="http://schemas.microsoft.com/office/powerpoint/2010/main" val="2828878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Indagini generali e profilo ormonale non mostravano alterazioni di rilievo fatta eccezione per una tiroidite in eutiroidismo.…"/>
          <p:cNvSpPr txBox="1">
            <a:spLocks noGrp="1"/>
          </p:cNvSpPr>
          <p:nvPr>
            <p:ph type="body" idx="4294967295"/>
          </p:nvPr>
        </p:nvSpPr>
        <p:spPr>
          <a:xfrm>
            <a:off x="468312" y="1341437"/>
            <a:ext cx="8229601" cy="1968691"/>
          </a:xfrm>
          <a:prstGeom prst="rect">
            <a:avLst/>
          </a:prstGeom>
        </p:spPr>
        <p:txBody>
          <a:bodyPr>
            <a:normAutofit fontScale="92500" lnSpcReduction="20000"/>
          </a:bodyPr>
          <a:lstStyle/>
          <a:p>
            <a:pPr marL="0" indent="0">
              <a:spcBef>
                <a:spcPts val="400"/>
              </a:spcBef>
              <a:buSzTx/>
              <a:buNone/>
              <a:defRPr sz="1800">
                <a:latin typeface="Comic Sans MS"/>
                <a:ea typeface="Comic Sans MS"/>
                <a:cs typeface="Comic Sans MS"/>
                <a:sym typeface="Comic Sans MS"/>
              </a:defRPr>
            </a:pPr>
            <a:r>
              <a:rPr lang="it-IT" dirty="0"/>
              <a:t>Pubertà nei limiti della norma</a:t>
            </a:r>
          </a:p>
          <a:p>
            <a:pPr marL="0" indent="0">
              <a:spcBef>
                <a:spcPts val="400"/>
              </a:spcBef>
              <a:buSzTx/>
              <a:buNone/>
              <a:defRPr sz="1800">
                <a:latin typeface="Comic Sans MS"/>
                <a:ea typeface="Comic Sans MS"/>
                <a:cs typeface="Comic Sans MS"/>
                <a:sym typeface="Comic Sans MS"/>
              </a:defRPr>
            </a:pPr>
            <a:endParaRPr lang="it-IT" dirty="0"/>
          </a:p>
          <a:p>
            <a:pPr marL="0" indent="0">
              <a:spcBef>
                <a:spcPts val="400"/>
              </a:spcBef>
              <a:buSzTx/>
              <a:buNone/>
              <a:defRPr sz="1800">
                <a:latin typeface="Comic Sans MS"/>
                <a:ea typeface="Comic Sans MS"/>
                <a:cs typeface="Comic Sans MS"/>
                <a:sym typeface="Comic Sans MS"/>
              </a:defRPr>
            </a:pPr>
            <a:r>
              <a:rPr lang="it-IT" dirty="0"/>
              <a:t>Età media del menarca 13,6 anni (!)</a:t>
            </a:r>
          </a:p>
          <a:p>
            <a:pPr marL="0" indent="0">
              <a:spcBef>
                <a:spcPts val="400"/>
              </a:spcBef>
              <a:buSzTx/>
              <a:buNone/>
              <a:defRPr sz="1800">
                <a:latin typeface="Comic Sans MS"/>
                <a:ea typeface="Comic Sans MS"/>
                <a:cs typeface="Comic Sans MS"/>
                <a:sym typeface="Comic Sans MS"/>
              </a:defRPr>
            </a:pPr>
            <a:endParaRPr lang="it-IT" dirty="0"/>
          </a:p>
          <a:p>
            <a:pPr marL="0" indent="0">
              <a:spcBef>
                <a:spcPts val="400"/>
              </a:spcBef>
              <a:buSzTx/>
              <a:buNone/>
              <a:defRPr sz="1800">
                <a:latin typeface="Comic Sans MS"/>
                <a:ea typeface="Comic Sans MS"/>
                <a:cs typeface="Comic Sans MS"/>
                <a:sym typeface="Comic Sans MS"/>
              </a:defRPr>
            </a:pPr>
            <a:r>
              <a:rPr lang="it-IT" dirty="0"/>
              <a:t>25% degli adulti è attivo sessualmente, è importante l’educazione sessuale</a:t>
            </a:r>
          </a:p>
          <a:p>
            <a:pPr marL="0" indent="0">
              <a:spcBef>
                <a:spcPts val="400"/>
              </a:spcBef>
              <a:buSzTx/>
              <a:buNone/>
              <a:defRPr sz="1800">
                <a:latin typeface="Comic Sans MS"/>
                <a:ea typeface="Comic Sans MS"/>
                <a:cs typeface="Comic Sans MS"/>
                <a:sym typeface="Comic Sans MS"/>
              </a:defRPr>
            </a:pPr>
            <a:endParaRPr lang="it-IT" dirty="0"/>
          </a:p>
          <a:p>
            <a:pPr marL="0" indent="0">
              <a:spcBef>
                <a:spcPts val="400"/>
              </a:spcBef>
              <a:buSzTx/>
              <a:buNone/>
              <a:defRPr sz="1800">
                <a:latin typeface="Comic Sans MS"/>
                <a:ea typeface="Comic Sans MS"/>
                <a:cs typeface="Comic Sans MS"/>
                <a:sym typeface="Comic Sans MS"/>
              </a:defRPr>
            </a:pPr>
            <a:r>
              <a:rPr lang="it-IT" dirty="0"/>
              <a:t>Ipermenorrea e </a:t>
            </a:r>
            <a:r>
              <a:rPr lang="it-IT" dirty="0" err="1"/>
              <a:t>menometrorragia</a:t>
            </a:r>
            <a:r>
              <a:rPr lang="it-IT" dirty="0"/>
              <a:t> nelle donne  sembra abbastanza frequente</a:t>
            </a:r>
          </a:p>
          <a:p>
            <a:pPr marL="0" indent="0">
              <a:spcBef>
                <a:spcPts val="400"/>
              </a:spcBef>
              <a:buSzTx/>
              <a:buNone/>
              <a:defRPr sz="1800">
                <a:latin typeface="Comic Sans MS"/>
                <a:ea typeface="Comic Sans MS"/>
                <a:cs typeface="Comic Sans MS"/>
                <a:sym typeface="Comic Sans MS"/>
              </a:defRPr>
            </a:pPr>
            <a:endParaRPr lang="it-IT" dirty="0"/>
          </a:p>
          <a:p>
            <a:pPr marL="0" indent="0">
              <a:spcBef>
                <a:spcPts val="400"/>
              </a:spcBef>
              <a:buSzTx/>
              <a:buNone/>
              <a:defRPr sz="1800">
                <a:latin typeface="Comic Sans MS"/>
                <a:ea typeface="Comic Sans MS"/>
                <a:cs typeface="Comic Sans MS"/>
                <a:sym typeface="Comic Sans MS"/>
              </a:defRPr>
            </a:pPr>
            <a:endParaRPr dirty="0"/>
          </a:p>
        </p:txBody>
      </p:sp>
      <p:sp>
        <p:nvSpPr>
          <p:cNvPr id="29" name="Inquadramento"/>
          <p:cNvSpPr txBox="1">
            <a:spLocks noGrp="1"/>
          </p:cNvSpPr>
          <p:nvPr>
            <p:ph type="title" idx="4294967295"/>
          </p:nvPr>
        </p:nvSpPr>
        <p:spPr>
          <a:xfrm>
            <a:off x="457200" y="44450"/>
            <a:ext cx="8229600" cy="777875"/>
          </a:xfrm>
          <a:prstGeom prst="rect">
            <a:avLst/>
          </a:prstGeom>
        </p:spPr>
        <p:txBody>
          <a:bodyPr>
            <a:normAutofit/>
          </a:bodyPr>
          <a:lstStyle>
            <a:lvl1pPr>
              <a:defRPr sz="3600" b="1">
                <a:latin typeface="Comic Sans MS"/>
                <a:ea typeface="Comic Sans MS"/>
                <a:cs typeface="Comic Sans MS"/>
                <a:sym typeface="Comic Sans MS"/>
              </a:defRPr>
            </a:lvl1pPr>
          </a:lstStyle>
          <a:p>
            <a:r>
              <a:rPr lang="it-IT" dirty="0"/>
              <a:t>Pubertà e fertilità</a:t>
            </a:r>
            <a:endParaRPr dirty="0"/>
          </a:p>
        </p:txBody>
      </p:sp>
      <p:sp>
        <p:nvSpPr>
          <p:cNvPr id="30" name="Linea"/>
          <p:cNvSpPr/>
          <p:nvPr/>
        </p:nvSpPr>
        <p:spPr>
          <a:xfrm>
            <a:off x="-1" y="838200"/>
            <a:ext cx="9144002" cy="0"/>
          </a:xfrm>
          <a:prstGeom prst="line">
            <a:avLst/>
          </a:prstGeom>
          <a:ln w="57150">
            <a:solidFill>
              <a:srgbClr val="FFFF00"/>
            </a:solidFill>
          </a:ln>
        </p:spPr>
        <p:txBody>
          <a:bodyPr lIns="45719" rIns="45719"/>
          <a:lstStyle/>
          <a:p>
            <a:endParaRPr/>
          </a:p>
        </p:txBody>
      </p:sp>
      <p:sp>
        <p:nvSpPr>
          <p:cNvPr id="4" name="CasellaDiTesto 3">
            <a:extLst>
              <a:ext uri="{FF2B5EF4-FFF2-40B4-BE49-F238E27FC236}">
                <a16:creationId xmlns:a16="http://schemas.microsoft.com/office/drawing/2014/main" id="{68EE55BD-1FEC-E099-DA6D-62A0E469FF71}"/>
              </a:ext>
            </a:extLst>
          </p:cNvPr>
          <p:cNvSpPr txBox="1"/>
          <p:nvPr/>
        </p:nvSpPr>
        <p:spPr>
          <a:xfrm>
            <a:off x="798627" y="3624828"/>
            <a:ext cx="7568970" cy="1754324"/>
          </a:xfrm>
          <a:prstGeom prst="rect">
            <a:avLst/>
          </a:prstGeom>
          <a:noFill/>
          <a:ln w="12700" cap="flat">
            <a:solidFill>
              <a:schemeClr val="accent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just" defTabSz="914400" rtl="0" fontAlgn="auto" latinLnBrk="0" hangingPunct="0">
              <a:lnSpc>
                <a:spcPct val="200000"/>
              </a:lnSpc>
              <a:spcBef>
                <a:spcPts val="0"/>
              </a:spcBef>
              <a:spcAft>
                <a:spcPts val="0"/>
              </a:spcAft>
              <a:buClrTx/>
              <a:buSzTx/>
              <a:buFontTx/>
              <a:buNone/>
              <a:tabLst/>
            </a:pPr>
            <a:r>
              <a:rPr kumimoji="0" lang="it-IT" sz="1800" b="0" i="0" u="none" strike="noStrike" cap="none" spc="0" normalizeH="0" baseline="0" dirty="0">
                <a:ln>
                  <a:noFill/>
                </a:ln>
                <a:solidFill>
                  <a:srgbClr val="000000"/>
                </a:solidFill>
                <a:effectLst/>
                <a:uFillTx/>
                <a:latin typeface="+mj-lt"/>
                <a:ea typeface="+mj-ea"/>
                <a:cs typeface="+mj-cs"/>
                <a:sym typeface="Arial"/>
              </a:rPr>
              <a:t>Questionario a 76 donne: 10 non presentavano cicli, 21 (32%) usava contraccettivi per problemi di ciclo, 19 delle rimanenti </a:t>
            </a:r>
            <a:r>
              <a:rPr lang="it-IT" dirty="0"/>
              <a:t>presentava metrorragia e 10 menorragia</a:t>
            </a:r>
            <a:endParaRPr kumimoji="0" lang="it-IT" sz="1800" b="0" i="0" u="none" strike="noStrike" cap="none" spc="0" normalizeH="0" baseline="0" dirty="0">
              <a:ln>
                <a:noFill/>
              </a:ln>
              <a:solidFill>
                <a:srgbClr val="000000"/>
              </a:solidFill>
              <a:effectLst/>
              <a:uFillTx/>
              <a:latin typeface="+mj-lt"/>
              <a:ea typeface="+mj-ea"/>
              <a:cs typeface="+mj-cs"/>
              <a:sym typeface="Arial"/>
            </a:endParaRPr>
          </a:p>
        </p:txBody>
      </p:sp>
      <p:pic>
        <p:nvPicPr>
          <p:cNvPr id="6" name="Immagine 5">
            <a:extLst>
              <a:ext uri="{FF2B5EF4-FFF2-40B4-BE49-F238E27FC236}">
                <a16:creationId xmlns:a16="http://schemas.microsoft.com/office/drawing/2014/main" id="{39C06A5D-2657-C695-DA84-DE2B351F8D68}"/>
              </a:ext>
            </a:extLst>
          </p:cNvPr>
          <p:cNvPicPr>
            <a:picLocks noChangeAspect="1"/>
          </p:cNvPicPr>
          <p:nvPr/>
        </p:nvPicPr>
        <p:blipFill>
          <a:blip r:embed="rId2"/>
          <a:stretch>
            <a:fillRect/>
          </a:stretch>
        </p:blipFill>
        <p:spPr>
          <a:xfrm>
            <a:off x="-1" y="6242050"/>
            <a:ext cx="6372521" cy="555743"/>
          </a:xfrm>
          <a:prstGeom prst="rect">
            <a:avLst/>
          </a:prstGeom>
        </p:spPr>
      </p:pic>
    </p:spTree>
    <p:extLst>
      <p:ext uri="{BB962C8B-B14F-4D97-AF65-F5344CB8AC3E}">
        <p14:creationId xmlns:p14="http://schemas.microsoft.com/office/powerpoint/2010/main" val="104157934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28">
                                            <p:bg/>
                                          </p:spTgt>
                                        </p:tgtEl>
                                        <p:attrNameLst>
                                          <p:attrName>style.visibility</p:attrName>
                                        </p:attrNameLst>
                                      </p:cBhvr>
                                      <p:to>
                                        <p:strVal val="visible"/>
                                      </p:to>
                                    </p:set>
                                    <p:animEffect transition="in" filter="fade">
                                      <p:cBhvr>
                                        <p:cTn id="7" dur="500"/>
                                        <p:tgtEl>
                                          <p:spTgt spid="28">
                                            <p:bg/>
                                          </p:spTgt>
                                        </p:tgtEl>
                                      </p:cBhvr>
                                    </p:animEffect>
                                  </p:childTnLst>
                                </p:cTn>
                              </p:par>
                              <p:par>
                                <p:cTn id="8" presetID="10" presetClass="entr" presetSubtype="0" fill="hold" grpId="0" nodeType="withEffect">
                                  <p:stCondLst>
                                    <p:cond delay="0"/>
                                  </p:stCondLst>
                                  <p:iterate>
                                    <p:tmAbs val="0"/>
                                  </p:iterate>
                                  <p:childTnLst>
                                    <p:set>
                                      <p:cBhvr>
                                        <p:cTn id="9" fill="hold"/>
                                        <p:tgtEl>
                                          <p:spTgt spid="28">
                                            <p:txEl>
                                              <p:pRg st="0" end="0"/>
                                            </p:txEl>
                                          </p:spTgt>
                                        </p:tgtEl>
                                        <p:attrNameLst>
                                          <p:attrName>style.visibility</p:attrName>
                                        </p:attrNameLst>
                                      </p:cBhvr>
                                      <p:to>
                                        <p:strVal val="visible"/>
                                      </p:to>
                                    </p:set>
                                    <p:animEffect transition="in" filter="fade">
                                      <p:cBhvr>
                                        <p:cTn id="10" dur="500"/>
                                        <p:tgtEl>
                                          <p:spTgt spid="28">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iterate>
                                    <p:tmAbs val="0"/>
                                  </p:iterate>
                                  <p:childTnLst>
                                    <p:set>
                                      <p:cBhvr>
                                        <p:cTn id="13" fill="hold"/>
                                        <p:tgtEl>
                                          <p:spTgt spid="28">
                                            <p:txEl>
                                              <p:pRg st="2" end="2"/>
                                            </p:txEl>
                                          </p:spTgt>
                                        </p:tgtEl>
                                        <p:attrNameLst>
                                          <p:attrName>style.visibility</p:attrName>
                                        </p:attrNameLst>
                                      </p:cBhvr>
                                      <p:to>
                                        <p:strVal val="visible"/>
                                      </p:to>
                                    </p:set>
                                    <p:animEffect transition="in" filter="fade">
                                      <p:cBhvr>
                                        <p:cTn id="14" dur="500"/>
                                        <p:tgtEl>
                                          <p:spTgt spid="28">
                                            <p:txEl>
                                              <p:pRg st="2" end="2"/>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iterate>
                                    <p:tmAbs val="0"/>
                                  </p:iterate>
                                  <p:childTnLst>
                                    <p:set>
                                      <p:cBhvr>
                                        <p:cTn id="17" fill="hold"/>
                                        <p:tgtEl>
                                          <p:spTgt spid="28">
                                            <p:txEl>
                                              <p:pRg st="4" end="4"/>
                                            </p:txEl>
                                          </p:spTgt>
                                        </p:tgtEl>
                                        <p:attrNameLst>
                                          <p:attrName>style.visibility</p:attrName>
                                        </p:attrNameLst>
                                      </p:cBhvr>
                                      <p:to>
                                        <p:strVal val="visible"/>
                                      </p:to>
                                    </p:set>
                                    <p:animEffect transition="in" filter="fade">
                                      <p:cBhvr>
                                        <p:cTn id="18" dur="500"/>
                                        <p:tgtEl>
                                          <p:spTgt spid="28">
                                            <p:txEl>
                                              <p:pRg st="4" end="4"/>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p:tmAbs val="0"/>
                                  </p:iterate>
                                  <p:childTnLst>
                                    <p:set>
                                      <p:cBhvr>
                                        <p:cTn id="21" fill="hold"/>
                                        <p:tgtEl>
                                          <p:spTgt spid="28">
                                            <p:txEl>
                                              <p:pRg st="6" end="6"/>
                                            </p:txEl>
                                          </p:spTgt>
                                        </p:tgtEl>
                                        <p:attrNameLst>
                                          <p:attrName>style.visibility</p:attrName>
                                        </p:attrNameLst>
                                      </p:cBhvr>
                                      <p:to>
                                        <p:strVal val="visible"/>
                                      </p:to>
                                    </p:set>
                                    <p:animEffect transition="in" filter="fade">
                                      <p:cBhvr>
                                        <p:cTn id="22" dur="500"/>
                                        <p:tgtEl>
                                          <p:spTgt spid="2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animBg="1" advAuto="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Il Caso"/>
          <p:cNvSpPr txBox="1">
            <a:spLocks noGrp="1"/>
          </p:cNvSpPr>
          <p:nvPr>
            <p:ph type="title" idx="4294967295"/>
          </p:nvPr>
        </p:nvSpPr>
        <p:spPr>
          <a:xfrm>
            <a:off x="457200" y="115887"/>
            <a:ext cx="8229600" cy="563563"/>
          </a:xfrm>
          <a:prstGeom prst="rect">
            <a:avLst/>
          </a:prstGeom>
        </p:spPr>
        <p:txBody>
          <a:bodyPr>
            <a:normAutofit/>
          </a:bodyPr>
          <a:lstStyle>
            <a:lvl1pPr defTabSz="676655">
              <a:defRPr sz="2664" b="1">
                <a:latin typeface="Comic Sans MS"/>
                <a:ea typeface="Comic Sans MS"/>
                <a:cs typeface="Comic Sans MS"/>
                <a:sym typeface="Comic Sans MS"/>
              </a:defRPr>
            </a:lvl1pPr>
          </a:lstStyle>
          <a:p>
            <a:r>
              <a:rPr dirty="0"/>
              <a:t>Il Caso</a:t>
            </a:r>
          </a:p>
        </p:txBody>
      </p:sp>
      <p:sp>
        <p:nvSpPr>
          <p:cNvPr id="25" name="Maria, 14 anni e 3 mesi, giunge alla nostra osservazione con la pregressa diagnosi di Sindrome di Rubinstein-Taybi e deficit di GH (picco di GH alla Clonidina e poi all’Arginina &lt; 7 ng/mL).…"/>
          <p:cNvSpPr txBox="1">
            <a:spLocks noGrp="1"/>
          </p:cNvSpPr>
          <p:nvPr>
            <p:ph type="body" idx="4294967295"/>
          </p:nvPr>
        </p:nvSpPr>
        <p:spPr>
          <a:xfrm>
            <a:off x="457200" y="911479"/>
            <a:ext cx="8229601" cy="5471032"/>
          </a:xfrm>
          <a:prstGeom prst="rect">
            <a:avLst/>
          </a:prstGeom>
          <a:solidFill>
            <a:srgbClr val="FFFFFF"/>
          </a:solidFill>
          <a:ln w="9525">
            <a:solidFill>
              <a:srgbClr val="FF0000"/>
            </a:solidFill>
            <a:miter lim="800000"/>
          </a:ln>
        </p:spPr>
        <p:txBody>
          <a:bodyPr>
            <a:normAutofit/>
          </a:bodyPr>
          <a:lstStyle/>
          <a:p>
            <a:pPr marL="0" indent="0" defTabSz="804672">
              <a:spcBef>
                <a:spcPts val="400"/>
              </a:spcBef>
              <a:buSzTx/>
              <a:buNone/>
              <a:defRPr sz="1760">
                <a:latin typeface="Comic Sans MS"/>
                <a:ea typeface="Comic Sans MS"/>
                <a:cs typeface="Comic Sans MS"/>
                <a:sym typeface="Comic Sans MS"/>
              </a:defRPr>
            </a:pPr>
            <a:r>
              <a:t>Maria, 14 anni e 3 mesi, giunge alla nostra osservazione con la pregressa diagnosi di Sindrome di Rubinstein-Taybi e deficit di GH (picco di GH alla Clonidina e poi all’Arginina &lt; 7 ng/mL).</a:t>
            </a:r>
          </a:p>
          <a:p>
            <a:pPr marL="0" indent="0" defTabSz="804672">
              <a:spcBef>
                <a:spcPts val="600"/>
              </a:spcBef>
              <a:buSzTx/>
              <a:buNone/>
              <a:defRPr sz="1760">
                <a:latin typeface="Comic Sans MS"/>
                <a:ea typeface="Comic Sans MS"/>
                <a:cs typeface="Comic Sans MS"/>
                <a:sym typeface="Comic Sans MS"/>
              </a:defRPr>
            </a:pPr>
            <a:endParaRPr/>
          </a:p>
          <a:p>
            <a:pPr marL="0" indent="0" defTabSz="804672">
              <a:spcBef>
                <a:spcPts val="400"/>
              </a:spcBef>
              <a:buSzTx/>
              <a:buNone/>
              <a:defRPr sz="1760">
                <a:latin typeface="Comic Sans MS"/>
                <a:ea typeface="Comic Sans MS"/>
                <a:cs typeface="Comic Sans MS"/>
                <a:sym typeface="Comic Sans MS"/>
              </a:defRPr>
            </a:pPr>
            <a:r>
              <a:t>Anamnesi familiare: negativa.</a:t>
            </a:r>
          </a:p>
          <a:p>
            <a:pPr marL="0" indent="0" defTabSz="804672">
              <a:spcBef>
                <a:spcPts val="600"/>
              </a:spcBef>
              <a:buSzTx/>
              <a:buNone/>
              <a:defRPr sz="1760">
                <a:latin typeface="Comic Sans MS"/>
                <a:ea typeface="Comic Sans MS"/>
                <a:cs typeface="Comic Sans MS"/>
                <a:sym typeface="Comic Sans MS"/>
              </a:defRPr>
            </a:pPr>
            <a:endParaRPr/>
          </a:p>
          <a:p>
            <a:pPr marL="0" indent="0" defTabSz="804672">
              <a:spcBef>
                <a:spcPts val="400"/>
              </a:spcBef>
              <a:buSzTx/>
              <a:buNone/>
              <a:defRPr sz="1760">
                <a:latin typeface="Comic Sans MS"/>
                <a:ea typeface="Comic Sans MS"/>
                <a:cs typeface="Comic Sans MS"/>
                <a:sym typeface="Comic Sans MS"/>
              </a:defRPr>
            </a:pPr>
            <a:r>
              <a:t>Anamnesi fisilogica: Nata a termine da TC da gravidanza normocondotta.                  PN: 2,800kg   L:48 cm.</a:t>
            </a:r>
          </a:p>
          <a:p>
            <a:pPr marL="0" indent="0" defTabSz="804672">
              <a:spcBef>
                <a:spcPts val="600"/>
              </a:spcBef>
              <a:buSzTx/>
              <a:buNone/>
              <a:defRPr sz="1760">
                <a:latin typeface="Comic Sans MS"/>
                <a:ea typeface="Comic Sans MS"/>
                <a:cs typeface="Comic Sans MS"/>
                <a:sym typeface="Comic Sans MS"/>
              </a:defRPr>
            </a:pPr>
            <a:endParaRPr/>
          </a:p>
          <a:p>
            <a:pPr marL="0" indent="0" defTabSz="804672">
              <a:spcBef>
                <a:spcPts val="400"/>
              </a:spcBef>
              <a:buSzTx/>
              <a:buNone/>
              <a:defRPr sz="1760">
                <a:latin typeface="Comic Sans MS"/>
                <a:ea typeface="Comic Sans MS"/>
                <a:cs typeface="Comic Sans MS"/>
                <a:sym typeface="Comic Sans MS"/>
              </a:defRPr>
            </a:pPr>
            <a:r>
              <a:t>Peso: 40,6 kg (3-10°)          Altezza 143,3 cm (-2,6sds)</a:t>
            </a:r>
          </a:p>
          <a:p>
            <a:pPr marL="0" indent="0" defTabSz="804672">
              <a:spcBef>
                <a:spcPts val="600"/>
              </a:spcBef>
              <a:buSzTx/>
              <a:buNone/>
              <a:defRPr sz="1760">
                <a:latin typeface="Comic Sans MS"/>
                <a:ea typeface="Comic Sans MS"/>
                <a:cs typeface="Comic Sans MS"/>
                <a:sym typeface="Comic Sans MS"/>
              </a:defRPr>
            </a:pPr>
            <a:endParaRPr/>
          </a:p>
          <a:p>
            <a:pPr marL="0" indent="0" defTabSz="804672">
              <a:spcBef>
                <a:spcPts val="400"/>
              </a:spcBef>
              <a:buSzTx/>
              <a:buNone/>
              <a:defRPr sz="1760">
                <a:latin typeface="Comic Sans MS"/>
                <a:ea typeface="Comic Sans MS"/>
                <a:cs typeface="Comic Sans MS"/>
                <a:sym typeface="Comic Sans MS"/>
              </a:defRPr>
            </a:pPr>
            <a:r>
              <a:t>Stadio di sviluppo puberale: PH1 B2</a:t>
            </a:r>
          </a:p>
          <a:p>
            <a:pPr marL="0" indent="0" defTabSz="804672">
              <a:spcBef>
                <a:spcPts val="600"/>
              </a:spcBef>
              <a:buSzTx/>
              <a:buNone/>
              <a:defRPr sz="1760">
                <a:latin typeface="Comic Sans MS"/>
                <a:ea typeface="Comic Sans MS"/>
                <a:cs typeface="Comic Sans MS"/>
                <a:sym typeface="Comic Sans MS"/>
              </a:defRPr>
            </a:pPr>
            <a:endParaRPr/>
          </a:p>
          <a:p>
            <a:pPr marL="0" indent="0" defTabSz="804672">
              <a:spcBef>
                <a:spcPts val="400"/>
              </a:spcBef>
              <a:buSzTx/>
              <a:buNone/>
              <a:defRPr sz="1760">
                <a:latin typeface="Comic Sans MS"/>
                <a:ea typeface="Comic Sans MS"/>
                <a:cs typeface="Comic Sans MS"/>
                <a:sym typeface="Comic Sans MS"/>
              </a:defRPr>
            </a:pPr>
            <a:r>
              <a:t>EO: Dismorfismo cranio-facciale, microcefalia, rima oculare ristretta antimongolica, naso a becco, palato ogivale, morso inverso, labbro superiore sottile, alluci e pollici slargati ed appiattiti. Tiroide palpabile. Atteggiamento scoliotico.</a:t>
            </a:r>
          </a:p>
        </p:txBody>
      </p:sp>
      <p:sp>
        <p:nvSpPr>
          <p:cNvPr id="26" name="Linea"/>
          <p:cNvSpPr/>
          <p:nvPr/>
        </p:nvSpPr>
        <p:spPr>
          <a:xfrm>
            <a:off x="-1" y="692150"/>
            <a:ext cx="9144002" cy="0"/>
          </a:xfrm>
          <a:prstGeom prst="line">
            <a:avLst/>
          </a:prstGeom>
          <a:ln w="57150">
            <a:solidFill>
              <a:srgbClr val="FFFF00"/>
            </a:solidFill>
          </a:ln>
        </p:spPr>
        <p:txBody>
          <a:bodyPr lIns="45719" rIns="45719"/>
          <a:lstStyle/>
          <a:p>
            <a:endParaRPr/>
          </a:p>
        </p:txBody>
      </p:sp>
      <p:sp>
        <p:nvSpPr>
          <p:cNvPr id="3" name="CasellaDiTesto 2">
            <a:extLst>
              <a:ext uri="{FF2B5EF4-FFF2-40B4-BE49-F238E27FC236}">
                <a16:creationId xmlns:a16="http://schemas.microsoft.com/office/drawing/2014/main" id="{97A2FC20-D4EF-E751-0ABB-66510D3C67BA}"/>
              </a:ext>
            </a:extLst>
          </p:cNvPr>
          <p:cNvSpPr txBox="1"/>
          <p:nvPr/>
        </p:nvSpPr>
        <p:spPr>
          <a:xfrm>
            <a:off x="0" y="6473950"/>
            <a:ext cx="610819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1600" b="0" i="0" u="none" strike="noStrike" baseline="0" dirty="0">
                <a:latin typeface="AdvTTe45e47d2"/>
              </a:rPr>
              <a:t>Marzuillo </a:t>
            </a:r>
            <a:r>
              <a:rPr lang="it-IT" sz="1600" b="0" i="0" u="none" strike="noStrike" baseline="0" dirty="0">
                <a:latin typeface="AdvTT7329fd89.I"/>
              </a:rPr>
              <a:t>et al. BMC </a:t>
            </a:r>
            <a:r>
              <a:rPr lang="it-IT" sz="1600" b="0" i="0" u="none" strike="noStrike" baseline="0" dirty="0" err="1">
                <a:latin typeface="AdvTT7329fd89.I"/>
              </a:rPr>
              <a:t>Medical</a:t>
            </a:r>
            <a:r>
              <a:rPr lang="it-IT" sz="1600" b="0" i="0" u="none" strike="noStrike" baseline="0" dirty="0">
                <a:latin typeface="AdvTT7329fd89.I"/>
              </a:rPr>
              <a:t> Genetics </a:t>
            </a:r>
            <a:r>
              <a:rPr lang="it-IT" sz="1600" b="0" i="0" u="none" strike="noStrike" baseline="0" dirty="0">
                <a:latin typeface="AdvTTe45e47d2"/>
              </a:rPr>
              <a:t>2013, </a:t>
            </a:r>
            <a:r>
              <a:rPr lang="it-IT" sz="1600" b="0" i="0" u="none" strike="noStrike" baseline="0" dirty="0">
                <a:latin typeface="AdvTTaf7f9f4f.B"/>
              </a:rPr>
              <a:t>14</a:t>
            </a:r>
            <a:r>
              <a:rPr lang="it-IT" sz="1600" b="0" i="0" u="none" strike="noStrike" baseline="0" dirty="0">
                <a:latin typeface="AdvTTe45e47d2"/>
              </a:rPr>
              <a:t>:28</a:t>
            </a:r>
            <a:endParaRPr lang="it-IT" sz="1600"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5">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5">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1" nodeType="afterEffect">
                                  <p:stCondLst>
                                    <p:cond delay="0"/>
                                  </p:stCondLst>
                                  <p:iterate>
                                    <p:tmAbs val="0"/>
                                  </p:iterate>
                                  <p:childTnLst>
                                    <p:set>
                                      <p:cBhvr>
                                        <p:cTn id="11" fill="hold"/>
                                        <p:tgtEl>
                                          <p:spTgt spid="2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1" nodeType="clickEffect">
                                  <p:stCondLst>
                                    <p:cond delay="0"/>
                                  </p:stCondLst>
                                  <p:iterate>
                                    <p:tmAbs val="0"/>
                                  </p:iterate>
                                  <p:childTnLst>
                                    <p:set>
                                      <p:cBhvr>
                                        <p:cTn id="15" fill="hold"/>
                                        <p:tgtEl>
                                          <p:spTgt spid="25">
                                            <p:txEl>
                                              <p:pRg st="2" end="2"/>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1" nodeType="afterEffect">
                                  <p:stCondLst>
                                    <p:cond delay="0"/>
                                  </p:stCondLst>
                                  <p:iterate>
                                    <p:tmAbs val="0"/>
                                  </p:iterate>
                                  <p:childTnLst>
                                    <p:set>
                                      <p:cBhvr>
                                        <p:cTn id="18" fill="hold"/>
                                        <p:tgtEl>
                                          <p:spTgt spid="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iterate>
                                    <p:tmAbs val="0"/>
                                  </p:iterate>
                                  <p:childTnLst>
                                    <p:set>
                                      <p:cBhvr>
                                        <p:cTn id="22" fill="hold"/>
                                        <p:tgtEl>
                                          <p:spTgt spid="25">
                                            <p:txEl>
                                              <p:pRg st="4" end="4"/>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1" nodeType="afterEffect">
                                  <p:stCondLst>
                                    <p:cond delay="0"/>
                                  </p:stCondLst>
                                  <p:iterate>
                                    <p:tmAbs val="0"/>
                                  </p:iterate>
                                  <p:childTnLst>
                                    <p:set>
                                      <p:cBhvr>
                                        <p:cTn id="25" fill="hold"/>
                                        <p:tgtEl>
                                          <p:spTgt spid="25">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1" nodeType="clickEffect">
                                  <p:stCondLst>
                                    <p:cond delay="0"/>
                                  </p:stCondLst>
                                  <p:iterate>
                                    <p:tmAbs val="0"/>
                                  </p:iterate>
                                  <p:childTnLst>
                                    <p:set>
                                      <p:cBhvr>
                                        <p:cTn id="29" fill="hold"/>
                                        <p:tgtEl>
                                          <p:spTgt spid="25">
                                            <p:txEl>
                                              <p:pRg st="6" end="6"/>
                                            </p:txEl>
                                          </p:spTgt>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1" nodeType="afterEffect">
                                  <p:stCondLst>
                                    <p:cond delay="0"/>
                                  </p:stCondLst>
                                  <p:iterate>
                                    <p:tmAbs val="0"/>
                                  </p:iterate>
                                  <p:childTnLst>
                                    <p:set>
                                      <p:cBhvr>
                                        <p:cTn id="32" fill="hold"/>
                                        <p:tgtEl>
                                          <p:spTgt spid="25">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1" nodeType="clickEffect">
                                  <p:stCondLst>
                                    <p:cond delay="0"/>
                                  </p:stCondLst>
                                  <p:iterate>
                                    <p:tmAbs val="0"/>
                                  </p:iterate>
                                  <p:childTnLst>
                                    <p:set>
                                      <p:cBhvr>
                                        <p:cTn id="36" fill="hold"/>
                                        <p:tgtEl>
                                          <p:spTgt spid="25">
                                            <p:txEl>
                                              <p:pRg st="8" end="8"/>
                                            </p:txEl>
                                          </p:spTgt>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1" nodeType="afterEffect">
                                  <p:stCondLst>
                                    <p:cond delay="0"/>
                                  </p:stCondLst>
                                  <p:iterate>
                                    <p:tmAbs val="0"/>
                                  </p:iterate>
                                  <p:childTnLst>
                                    <p:set>
                                      <p:cBhvr>
                                        <p:cTn id="39" fill="hold"/>
                                        <p:tgtEl>
                                          <p:spTgt spid="25">
                                            <p:txEl>
                                              <p:pRg st="9" end="9"/>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1" nodeType="clickEffect">
                                  <p:stCondLst>
                                    <p:cond delay="0"/>
                                  </p:stCondLst>
                                  <p:iterate>
                                    <p:tmAbs val="0"/>
                                  </p:iterate>
                                  <p:childTnLst>
                                    <p:set>
                                      <p:cBhvr>
                                        <p:cTn id="43" fill="hold"/>
                                        <p:tgtEl>
                                          <p:spTgt spid="2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build="p"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immagine-incollata.tiff" descr="immagine-incollata.tiff"/>
          <p:cNvPicPr>
            <a:picLocks noChangeAspect="1"/>
          </p:cNvPicPr>
          <p:nvPr/>
        </p:nvPicPr>
        <p:blipFill>
          <a:blip r:embed="rId2"/>
          <a:stretch>
            <a:fillRect/>
          </a:stretch>
        </p:blipFill>
        <p:spPr>
          <a:xfrm>
            <a:off x="557784" y="393191"/>
            <a:ext cx="8192281" cy="4634969"/>
          </a:xfrm>
          <a:prstGeom prst="rect">
            <a:avLst/>
          </a:prstGeom>
          <a:ln w="12700">
            <a:miter lim="400000"/>
          </a:ln>
        </p:spPr>
      </p:pic>
      <p:sp>
        <p:nvSpPr>
          <p:cNvPr id="2" name="Rombo 1">
            <a:extLst>
              <a:ext uri="{FF2B5EF4-FFF2-40B4-BE49-F238E27FC236}">
                <a16:creationId xmlns:a16="http://schemas.microsoft.com/office/drawing/2014/main" id="{9BCD20CD-3798-6728-CC93-44C762D96AF7}"/>
              </a:ext>
            </a:extLst>
          </p:cNvPr>
          <p:cNvSpPr/>
          <p:nvPr/>
        </p:nvSpPr>
        <p:spPr>
          <a:xfrm>
            <a:off x="4818888" y="2354059"/>
            <a:ext cx="118872" cy="128016"/>
          </a:xfrm>
          <a:prstGeom prst="diamond">
            <a:avLst/>
          </a:prstGeom>
          <a:solidFill>
            <a:schemeClr val="tx1"/>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it-IT" sz="1800" b="0" i="0" u="none" strike="noStrike" cap="none" spc="0" normalizeH="0" baseline="0">
              <a:ln>
                <a:noFill/>
              </a:ln>
              <a:solidFill>
                <a:srgbClr val="000000"/>
              </a:solidFill>
              <a:effectLst/>
              <a:uFillTx/>
              <a:latin typeface="+mj-lt"/>
              <a:ea typeface="+mj-ea"/>
              <a:cs typeface="+mj-cs"/>
              <a:sym typeface="Arial"/>
            </a:endParaRPr>
          </a:p>
        </p:txBody>
      </p:sp>
    </p:spTree>
    <p:extLst>
      <p:ext uri="{BB962C8B-B14F-4D97-AF65-F5344CB8AC3E}">
        <p14:creationId xmlns:p14="http://schemas.microsoft.com/office/powerpoint/2010/main" val="1408400916"/>
      </p:ext>
    </p:extLst>
  </p:cSld>
  <p:clrMapOvr>
    <a:masterClrMapping/>
  </p:clrMapOvr>
  <p:transition spd="med"/>
</p:sld>
</file>

<file path=ppt/theme/theme1.xml><?xml version="1.0" encoding="utf-8"?>
<a:theme xmlns:a="http://schemas.openxmlformats.org/drawingml/2006/main" name="Struttura predefinita">
  <a:themeElements>
    <a:clrScheme name="Struttura predefinita">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Struttura predefinita">
      <a:majorFont>
        <a:latin typeface="Arial"/>
        <a:ea typeface="Arial"/>
        <a:cs typeface="Arial"/>
      </a:majorFont>
      <a:minorFont>
        <a:latin typeface="Helvetica"/>
        <a:ea typeface="Helvetica"/>
        <a:cs typeface="Helvetica"/>
      </a:minorFont>
    </a:fontScheme>
    <a:fmtScheme name="Struttura predefinit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truttura predefinita">
  <a:themeElements>
    <a:clrScheme name="Struttura predefinita">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Struttura predefinita">
      <a:majorFont>
        <a:latin typeface="Arial"/>
        <a:ea typeface="Arial"/>
        <a:cs typeface="Arial"/>
      </a:majorFont>
      <a:minorFont>
        <a:latin typeface="Helvetica"/>
        <a:ea typeface="Helvetica"/>
        <a:cs typeface="Helvetica"/>
      </a:minorFont>
    </a:fontScheme>
    <a:fmtScheme name="Struttura predefinit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665</Words>
  <Application>Microsoft Office PowerPoint</Application>
  <PresentationFormat>Presentazione su schermo (4:3)</PresentationFormat>
  <Paragraphs>64</Paragraphs>
  <Slides>17</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17</vt:i4>
      </vt:variant>
    </vt:vector>
  </HeadingPairs>
  <TitlesOfParts>
    <vt:vector size="25" baseType="lpstr">
      <vt:lpstr>AdvP7627</vt:lpstr>
      <vt:lpstr>AdvTT7329fd89.I</vt:lpstr>
      <vt:lpstr>AdvTTaf7f9f4f.B</vt:lpstr>
      <vt:lpstr>AdvTTe45e47d2</vt:lpstr>
      <vt:lpstr>Arial</vt:lpstr>
      <vt:lpstr>Open Sans</vt:lpstr>
      <vt:lpstr>Source Sans Pro</vt:lpstr>
      <vt:lpstr>Struttura predefinita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Pubertà e fertilità</vt:lpstr>
      <vt:lpstr>Il Caso</vt:lpstr>
      <vt:lpstr>Presentazione standard di PowerPoint</vt:lpstr>
      <vt:lpstr>Presentazione standard di PowerPoint</vt:lpstr>
      <vt:lpstr>Inquadramento</vt:lpstr>
      <vt:lpstr>Inquadramento</vt:lpstr>
      <vt:lpstr>Inquadramento</vt:lpstr>
      <vt:lpstr>Il gene CREBP</vt:lpstr>
      <vt:lpstr>Presentazione standard di PowerPoint</vt:lpstr>
      <vt:lpstr>Conclusioni</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anna.grandone</dc:creator>
  <cp:lastModifiedBy>Anna Grandone</cp:lastModifiedBy>
  <cp:revision>5</cp:revision>
  <dcterms:modified xsi:type="dcterms:W3CDTF">2024-03-15T08:30:07Z</dcterms:modified>
</cp:coreProperties>
</file>