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3" r:id="rId4"/>
    <p:sldId id="268" r:id="rId5"/>
    <p:sldId id="258" r:id="rId6"/>
    <p:sldId id="259" r:id="rId7"/>
    <p:sldId id="1966" r:id="rId8"/>
    <p:sldId id="1967" r:id="rId9"/>
    <p:sldId id="262" r:id="rId10"/>
    <p:sldId id="264" r:id="rId11"/>
    <p:sldId id="1968" r:id="rId12"/>
    <p:sldId id="1954" r:id="rId13"/>
    <p:sldId id="1961" r:id="rId14"/>
    <p:sldId id="261" r:id="rId15"/>
    <p:sldId id="1962" r:id="rId16"/>
    <p:sldId id="1965" r:id="rId17"/>
    <p:sldId id="274" r:id="rId18"/>
    <p:sldId id="1969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CA2C3-C8DA-4598-9B80-A7C6047C13E3}" type="datetimeFigureOut">
              <a:rPr lang="it-IT" smtClean="0"/>
              <a:t>13/03/2024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F59CF-657C-4956-B080-9B748A35E9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2312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F59CF-657C-4956-B080-9B748A35E982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6253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E5B0C8-B68B-F558-D8FB-47BB0FBA4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1BBB5E7-41E2-D30A-4B97-F68A87BE29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B381AE0-79E0-9716-74AA-374C42904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D23A-0AD4-4FBB-8064-B3FC487CF512}" type="datetimeFigureOut">
              <a:rPr lang="it-IT" smtClean="0"/>
              <a:t>13/03/2024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543AEDC-AF1F-BF06-F009-7C080CADD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0F6DB30-6689-6050-99C5-707EC2569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9123-31BA-4260-8E3A-FFB86A94A4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4409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BD86CB-EEC9-16C0-8BB6-EF56807A4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157DF6A-4722-B54C-B501-7623A99723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EF8E3-28B9-9FFD-9FB2-D7B2EA283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D23A-0AD4-4FBB-8064-B3FC487CF512}" type="datetimeFigureOut">
              <a:rPr lang="it-IT" smtClean="0"/>
              <a:t>13/03/2024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740378-3F1C-E827-670E-FE2ACEFF9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9CE760-7B6B-0125-CE8A-6A0ADD43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9123-31BA-4260-8E3A-FFB86A94A4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2700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8945BB7-F0B1-68F9-46B4-5F549BAB25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DA4C388-5D0E-5C5E-3AB5-62D61F74D6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76D57A1-181D-E8C5-1E41-B4942292A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D23A-0AD4-4FBB-8064-B3FC487CF512}" type="datetimeFigureOut">
              <a:rPr lang="it-IT" smtClean="0"/>
              <a:t>13/03/2024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D6F06E-163C-A4B8-8E1A-D0417D366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F162084-9660-C440-C8A6-E18E2CC08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9123-31BA-4260-8E3A-FFB86A94A4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8474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5AAFFE-E397-62FF-72E0-235DF13F6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03C8EF5-B77D-2E69-EAA4-B38AF8424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2A5FE3-B1FD-44DF-0848-BC9E3A0EC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D23A-0AD4-4FBB-8064-B3FC487CF512}" type="datetimeFigureOut">
              <a:rPr lang="it-IT" smtClean="0"/>
              <a:t>13/03/2024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69BE6B-9D9A-9E37-D416-5E84F7494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982FF4-BB71-7100-3F9A-DFC801AA9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9123-31BA-4260-8E3A-FFB86A94A4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8455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E89F04-824B-004E-AC24-DA49DD8D1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B3341EB-E313-AFCE-4119-AA098944B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91759E-6857-CFAF-F5CB-E66794142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D23A-0AD4-4FBB-8064-B3FC487CF512}" type="datetimeFigureOut">
              <a:rPr lang="it-IT" smtClean="0"/>
              <a:t>13/03/2024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F77ECF-2D3C-E9CD-152D-16A1E6FCF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BD55F4E-FF02-B1A6-5BEB-DB2EE9C83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9123-31BA-4260-8E3A-FFB86A94A4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0926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84A133-3D4E-CD36-CA75-725D9A07C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EA2A357-770B-FCE9-6D83-E3DA728AD2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8BBD3C3-5010-15E8-FCD2-D82BDB8801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EEDC2D8-3C0F-BC91-9EF1-139721046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D23A-0AD4-4FBB-8064-B3FC487CF512}" type="datetimeFigureOut">
              <a:rPr lang="it-IT" smtClean="0"/>
              <a:t>13/03/2024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689525B-5217-0726-A724-E0C929498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F10359F-65BE-22D4-BA60-7EDA9A665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9123-31BA-4260-8E3A-FFB86A94A4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3908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59B5F1-133B-D5AB-C4F8-158BC5C9A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3148BA4-AB54-5B96-BC53-E4C6BB0BD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AD97244-EE8E-636A-86B6-A5D1C298D4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48B4F22-7C81-F6F7-083D-A23ACE64C5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B77B96A-1480-7157-7BF7-B0AB87757B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E1659BA-F561-B50C-3532-75F3B5165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D23A-0AD4-4FBB-8064-B3FC487CF512}" type="datetimeFigureOut">
              <a:rPr lang="it-IT" smtClean="0"/>
              <a:t>13/03/2024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EEA3AE9-C759-CA22-3E6E-B02244C1D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FDDDDDB-EE4E-2601-109C-C937D05D2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9123-31BA-4260-8E3A-FFB86A94A4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1153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8165BC-0D05-B593-7F9C-7D489C910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636C123-B2CA-E775-823A-C4938214E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D23A-0AD4-4FBB-8064-B3FC487CF512}" type="datetimeFigureOut">
              <a:rPr lang="it-IT" smtClean="0"/>
              <a:t>13/03/2024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1524AF1-14FC-3B72-1DF8-707F3C6B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58FEEC7-BE66-2E23-3F26-2296BF1B0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9123-31BA-4260-8E3A-FFB86A94A4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04912A6-6A28-86D7-6744-9D771FC28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D23A-0AD4-4FBB-8064-B3FC487CF512}" type="datetimeFigureOut">
              <a:rPr lang="it-IT" smtClean="0"/>
              <a:t>13/03/2024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6D003A9-73EE-B073-9365-E9648B068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CC613C4-51FC-C258-BFA8-E7D33AEED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9123-31BA-4260-8E3A-FFB86A94A4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208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A79FE7-8537-41AA-7C31-8B5481D83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82C0EE-049F-90EA-1184-826CA9D2A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B643F2B-FDC1-C5A0-DCEF-D81BD5ECF4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AE551EC-2582-845F-67F1-821C02445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D23A-0AD4-4FBB-8064-B3FC487CF512}" type="datetimeFigureOut">
              <a:rPr lang="it-IT" smtClean="0"/>
              <a:t>13/03/2024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FE55BA1-0B71-158C-D768-3F6444FF6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7BDD777-F87B-D5AA-6EBF-1A1ED9CF9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9123-31BA-4260-8E3A-FFB86A94A4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9440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E708F7-3C66-9E27-A2BD-0A31D17F1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6FF1799-A11F-99A0-DEC5-DB60D20F89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42F476F-1E8D-6E09-3692-E02F5AB137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D1A0281-C667-EBE9-9DFC-E703124F3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D23A-0AD4-4FBB-8064-B3FC487CF512}" type="datetimeFigureOut">
              <a:rPr lang="it-IT" smtClean="0"/>
              <a:t>13/03/2024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4BDE5E8-FBA2-4461-6A2D-46F5E6F3F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D985DB4-E1C1-BCD3-C571-12444F95D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9123-31BA-4260-8E3A-FFB86A94A4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8946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64D147A-57B6-9BD9-9A8B-9193BCFAD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7095D60-7266-4DC4-339B-E75D4D25A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8FBA9B-1F59-EAF7-5ED6-26E8F48161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BD23A-0AD4-4FBB-8064-B3FC487CF512}" type="datetimeFigureOut">
              <a:rPr lang="it-IT" smtClean="0"/>
              <a:t>13/03/2024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78F112-A1EB-F683-9AA9-BD7F1A15A9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C3DA7C-EED5-8F3E-A919-DA788BCA5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89123-31BA-4260-8E3A-FFB86A94A4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1226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6A1487-B9CB-6FA2-3126-A4A89132D6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5004" y="3028484"/>
            <a:ext cx="6096000" cy="646070"/>
          </a:xfrm>
        </p:spPr>
        <p:txBody>
          <a:bodyPr>
            <a:normAutofit fontScale="90000"/>
          </a:bodyPr>
          <a:lstStyle/>
          <a:p>
            <a:r>
              <a:rPr lang="it-IT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L’approccio Multidisciplinare</a:t>
            </a:r>
            <a:br>
              <a:rPr lang="it-IT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it-IT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Cardiologo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3709B31-0EB4-8057-6A4E-74AF5330D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348996" y="4332435"/>
            <a:ext cx="9144000" cy="503618"/>
          </a:xfrm>
        </p:spPr>
        <p:txBody>
          <a:bodyPr>
            <a:normAutofit/>
          </a:bodyPr>
          <a:lstStyle/>
          <a:p>
            <a:r>
              <a:rPr lang="it-IT" sz="2800" b="1" dirty="0">
                <a:solidFill>
                  <a:srgbClr val="CC99FF"/>
                </a:solidFill>
              </a:rPr>
              <a:t>Annapaola Cirillo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6A9F7DC-CB50-24BC-4E87-D8363A60D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4656" y="290853"/>
            <a:ext cx="4489703" cy="643821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37" y="125464"/>
            <a:ext cx="1551461" cy="155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892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B9DE28FE-2602-32E6-FCF3-6CA9ED39413D}"/>
              </a:ext>
            </a:extLst>
          </p:cNvPr>
          <p:cNvSpPr txBox="1"/>
          <p:nvPr/>
        </p:nvSpPr>
        <p:spPr>
          <a:xfrm>
            <a:off x="1381020" y="947548"/>
            <a:ext cx="8567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it-IT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it-IT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Rubinstein-</a:t>
            </a:r>
            <a:r>
              <a:rPr lang="it-IT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Taybi</a:t>
            </a:r>
            <a:r>
              <a:rPr lang="it-IT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 delezione ACDY9 (</a:t>
            </a:r>
            <a:r>
              <a:rPr lang="it-IT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Adenilato</a:t>
            </a:r>
            <a:r>
              <a:rPr lang="it-IT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Ciclasi</a:t>
            </a:r>
            <a:r>
              <a:rPr lang="it-IT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9)</a:t>
            </a:r>
            <a:endParaRPr lang="it-IT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A7540EC7-8262-B3C9-E691-C0DCAF45A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24530"/>
            <a:ext cx="5881858" cy="1592626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CA0253F-2409-13D6-82E5-DC888224E949}"/>
              </a:ext>
            </a:extLst>
          </p:cNvPr>
          <p:cNvSpPr txBox="1"/>
          <p:nvPr/>
        </p:nvSpPr>
        <p:spPr>
          <a:xfrm>
            <a:off x="397764" y="3429000"/>
            <a:ext cx="7598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Neonato</a:t>
            </a:r>
            <a:r>
              <a:rPr lang="en-US" dirty="0"/>
              <a:t> con </a:t>
            </a:r>
            <a:r>
              <a:rPr lang="en-US" dirty="0" err="1"/>
              <a:t>delezione</a:t>
            </a:r>
            <a:r>
              <a:rPr lang="en-US" dirty="0"/>
              <a:t> 16p13.3 </a:t>
            </a:r>
            <a:r>
              <a:rPr lang="en-US" dirty="0" err="1"/>
              <a:t>comprendente</a:t>
            </a:r>
            <a:r>
              <a:rPr lang="en-US" dirty="0"/>
              <a:t>  TRAP1, CREBBP e     </a:t>
            </a:r>
            <a:r>
              <a:rPr lang="en-US" sz="2400" dirty="0"/>
              <a:t>ADCY9</a:t>
            </a:r>
            <a:endParaRPr lang="it-IT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6F69BA9-B1DA-7EB7-D810-35A96CFF0B00}"/>
              </a:ext>
            </a:extLst>
          </p:cNvPr>
          <p:cNvSpPr txBox="1"/>
          <p:nvPr/>
        </p:nvSpPr>
        <p:spPr>
          <a:xfrm>
            <a:off x="493014" y="4567978"/>
            <a:ext cx="5602986" cy="203132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Ipertrofia ventricolare con ventricolo di piccole dimensioni</a:t>
            </a:r>
          </a:p>
          <a:p>
            <a:r>
              <a:rPr lang="it-IT" dirty="0"/>
              <a:t>Displasia valvola aortica</a:t>
            </a:r>
          </a:p>
          <a:p>
            <a:r>
              <a:rPr lang="it-IT" dirty="0"/>
              <a:t>Bradicardia</a:t>
            </a:r>
          </a:p>
          <a:p>
            <a:r>
              <a:rPr lang="it-IT" dirty="0"/>
              <a:t>Versamento pericardico</a:t>
            </a:r>
          </a:p>
          <a:p>
            <a:r>
              <a:rPr lang="it-IT" dirty="0"/>
              <a:t>Scompenso cardiaco</a:t>
            </a:r>
          </a:p>
          <a:p>
            <a:endParaRPr lang="it-IT" dirty="0"/>
          </a:p>
          <a:p>
            <a:pPr algn="ctr"/>
            <a:r>
              <a:rPr lang="it-IT" dirty="0"/>
              <a:t>Tasso di mortalità del 50%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D43D80F-166F-AAF4-CD3E-21FFD77E11B5}"/>
              </a:ext>
            </a:extLst>
          </p:cNvPr>
          <p:cNvSpPr txBox="1"/>
          <p:nvPr/>
        </p:nvSpPr>
        <p:spPr>
          <a:xfrm>
            <a:off x="2615184" y="426873"/>
            <a:ext cx="1581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Tuttavia…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003A623-A5D3-2A99-7569-EA7B82B42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6567" y="4001750"/>
            <a:ext cx="3461318" cy="259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062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328B5D-67CA-1DFC-238C-07E271A8B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5397"/>
            <a:ext cx="10866120" cy="1325563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</a:rPr>
              <a:t>Le principali manifestazioni cardiache sono spesso asintomatiche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5859167-C0A4-93C5-590D-699AEB80CF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940" y="1816481"/>
            <a:ext cx="10866120" cy="4351338"/>
          </a:xfrm>
          <a:ln>
            <a:solidFill>
              <a:srgbClr val="FF000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it-IT" b="1" dirty="0"/>
              <a:t>Tutti i pazienti con sospetto clinico e/o diagnosi confermata di Sindrome di Rubinstein-</a:t>
            </a:r>
            <a:r>
              <a:rPr lang="it-IT" b="1" dirty="0" err="1"/>
              <a:t>Taybi</a:t>
            </a:r>
            <a:r>
              <a:rPr lang="it-IT" b="1" dirty="0"/>
              <a:t> dovrebbero essere sottoposti a Valutazione Cardiologica, Elettrocardiogramma ed </a:t>
            </a:r>
            <a:r>
              <a:rPr lang="it-IT" b="1" dirty="0" err="1"/>
              <a:t>EcoColorDoppler</a:t>
            </a:r>
            <a:r>
              <a:rPr lang="it-IT" b="1" dirty="0"/>
              <a:t> Cardiaco a riposo</a:t>
            </a:r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r>
              <a:rPr lang="it-IT" dirty="0"/>
              <a:t>Se necessario gli esami di primo livello saranno integrati con valutazioni di II livello (</a:t>
            </a:r>
            <a:r>
              <a:rPr lang="it-IT" dirty="0" err="1"/>
              <a:t>Angio</a:t>
            </a:r>
            <a:r>
              <a:rPr lang="it-IT" dirty="0"/>
              <a:t> TC, RMN, Cateterismo Cardiaco, Test ergometrico, </a:t>
            </a:r>
            <a:r>
              <a:rPr lang="it-IT" dirty="0" err="1"/>
              <a:t>EcoDoppler</a:t>
            </a:r>
            <a:r>
              <a:rPr lang="it-IT" dirty="0"/>
              <a:t> arterioso periferico)</a:t>
            </a:r>
          </a:p>
        </p:txBody>
      </p:sp>
    </p:spTree>
    <p:extLst>
      <p:ext uri="{BB962C8B-B14F-4D97-AF65-F5344CB8AC3E}">
        <p14:creationId xmlns:p14="http://schemas.microsoft.com/office/powerpoint/2010/main" val="302414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 rappresentanti dell'Università “Vanvitelli” visitano l'edificio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43228" y="1918948"/>
            <a:ext cx="1781228" cy="782593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4375" y="874929"/>
            <a:ext cx="1383957" cy="116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B3E54F73-1BAB-1128-4342-B06DEB872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984" y="898096"/>
            <a:ext cx="1538052" cy="104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E4C36DEC-12B8-1680-7741-2FB3AC42A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5269" y="2014107"/>
            <a:ext cx="1577369" cy="959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ttangolo 7"/>
          <p:cNvSpPr/>
          <p:nvPr/>
        </p:nvSpPr>
        <p:spPr>
          <a:xfrm>
            <a:off x="1524002" y="3236082"/>
            <a:ext cx="9143999" cy="2325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200" dirty="0">
                <a:solidFill>
                  <a:srgbClr val="0070C0"/>
                </a:solidFill>
                <a:latin typeface="Constantia" pitchFamily="18" charset="0"/>
              </a:rPr>
              <a:t>Unità di Malattie Genetiche e Rare Cardiovascolari  A.O.R.N. Dei Colli, Ospedale V. </a:t>
            </a:r>
            <a:r>
              <a:rPr lang="it-IT" sz="1200" dirty="0" err="1">
                <a:solidFill>
                  <a:srgbClr val="0070C0"/>
                </a:solidFill>
                <a:latin typeface="Constantia" pitchFamily="18" charset="0"/>
              </a:rPr>
              <a:t>Monaldi</a:t>
            </a:r>
            <a:r>
              <a:rPr lang="it-IT" sz="1200" dirty="0">
                <a:solidFill>
                  <a:srgbClr val="0070C0"/>
                </a:solidFill>
                <a:latin typeface="Constantia" pitchFamily="18" charset="0"/>
              </a:rPr>
              <a:t> </a:t>
            </a:r>
          </a:p>
          <a:p>
            <a:pPr algn="ctr">
              <a:lnSpc>
                <a:spcPct val="150000"/>
              </a:lnSpc>
            </a:pPr>
            <a:r>
              <a:rPr lang="it-IT" sz="1200" dirty="0">
                <a:solidFill>
                  <a:srgbClr val="0070C0"/>
                </a:solidFill>
                <a:latin typeface="Constantia" pitchFamily="18" charset="0"/>
              </a:rPr>
              <a:t>Centro di Coordinamento Malattie Rare Regione Campania</a:t>
            </a:r>
          </a:p>
          <a:p>
            <a:pPr algn="ctr">
              <a:lnSpc>
                <a:spcPct val="150000"/>
              </a:lnSpc>
            </a:pPr>
            <a:r>
              <a:rPr lang="it-IT" sz="1200" dirty="0">
                <a:solidFill>
                  <a:srgbClr val="0070C0"/>
                </a:solidFill>
                <a:latin typeface="Constantia" pitchFamily="18" charset="0"/>
              </a:rPr>
              <a:t>Università degli Studi della Campania Luigi Vanvitelli </a:t>
            </a:r>
          </a:p>
          <a:p>
            <a:pPr algn="ctr">
              <a:lnSpc>
                <a:spcPct val="150000"/>
              </a:lnSpc>
            </a:pPr>
            <a:r>
              <a:rPr lang="it-IT" sz="1200" dirty="0">
                <a:solidFill>
                  <a:srgbClr val="0070C0"/>
                </a:solidFill>
                <a:latin typeface="Constantia" pitchFamily="18" charset="0"/>
              </a:rPr>
              <a:t>Responsabile Prof. Giuseppe </a:t>
            </a:r>
            <a:r>
              <a:rPr lang="it-IT" sz="1200" dirty="0" err="1">
                <a:solidFill>
                  <a:srgbClr val="0070C0"/>
                </a:solidFill>
                <a:latin typeface="Constantia" pitchFamily="18" charset="0"/>
              </a:rPr>
              <a:t>Limongelli</a:t>
            </a:r>
            <a:r>
              <a:rPr lang="it-IT" sz="1200" dirty="0">
                <a:solidFill>
                  <a:srgbClr val="0070C0"/>
                </a:solidFill>
                <a:latin typeface="Constantia" pitchFamily="18" charset="0"/>
              </a:rPr>
              <a:t> </a:t>
            </a:r>
          </a:p>
          <a:p>
            <a:pPr algn="ctr">
              <a:lnSpc>
                <a:spcPct val="150000"/>
              </a:lnSpc>
            </a:pPr>
            <a:r>
              <a:rPr lang="it-IT" sz="1200" dirty="0">
                <a:solidFill>
                  <a:srgbClr val="0070C0"/>
                </a:solidFill>
                <a:latin typeface="Constantia" pitchFamily="18" charset="0"/>
              </a:rPr>
              <a:t>Centro di Riferimento Europeo delle Malattie Cardiovascolari  </a:t>
            </a:r>
          </a:p>
          <a:p>
            <a:pPr algn="ctr">
              <a:lnSpc>
                <a:spcPct val="150000"/>
              </a:lnSpc>
            </a:pPr>
            <a:r>
              <a:rPr lang="it-IT" sz="1200" dirty="0">
                <a:solidFill>
                  <a:srgbClr val="0070C0"/>
                </a:solidFill>
                <a:latin typeface="Constantia" pitchFamily="18" charset="0"/>
              </a:rPr>
              <a:t>GUARD HEART ERN</a:t>
            </a:r>
          </a:p>
          <a:p>
            <a:pPr algn="ctr">
              <a:lnSpc>
                <a:spcPct val="150000"/>
              </a:lnSpc>
            </a:pPr>
            <a:r>
              <a:rPr lang="it-IT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0817062350</a:t>
            </a:r>
            <a:r>
              <a:rPr lang="it-IT" sz="1400" b="1" dirty="0">
                <a:solidFill>
                  <a:srgbClr val="0070C0"/>
                </a:solidFill>
                <a:latin typeface="Constantia" pitchFamily="18" charset="0"/>
              </a:rPr>
              <a:t>   </a:t>
            </a:r>
          </a:p>
          <a:p>
            <a:pPr algn="ctr">
              <a:lnSpc>
                <a:spcPct val="150000"/>
              </a:lnSpc>
            </a:pPr>
            <a:r>
              <a:rPr lang="it-IT" sz="1200" b="1" dirty="0">
                <a:solidFill>
                  <a:srgbClr val="0070C0"/>
                </a:solidFill>
                <a:latin typeface="Constantia" pitchFamily="18" charset="0"/>
              </a:rPr>
              <a:t>malattierarecardiovascolari@ospedalideicolli.it  </a:t>
            </a:r>
            <a:r>
              <a:rPr lang="it-IT" sz="1200" b="1" dirty="0"/>
              <a:t> 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135870781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31FF5B-375C-32F9-E489-6866534C4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868DC3BB-EEF3-3C9D-0FF8-ACAA99304882}"/>
              </a:ext>
            </a:extLst>
          </p:cNvPr>
          <p:cNvSpPr/>
          <p:nvPr/>
        </p:nvSpPr>
        <p:spPr>
          <a:xfrm>
            <a:off x="1667218" y="765739"/>
            <a:ext cx="893002" cy="289479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DEF413-7077-5746-3655-6D8E4AA39639}"/>
              </a:ext>
            </a:extLst>
          </p:cNvPr>
          <p:cNvSpPr txBox="1"/>
          <p:nvPr/>
        </p:nvSpPr>
        <p:spPr>
          <a:xfrm>
            <a:off x="1193337" y="823814"/>
            <a:ext cx="1653056" cy="183995"/>
          </a:xfrm>
          <a:prstGeom prst="rect">
            <a:avLst/>
          </a:prstGeom>
          <a:noFill/>
        </p:spPr>
        <p:txBody>
          <a:bodyPr wrap="square" lIns="60296" tIns="30148" rIns="60296" bIns="30148" rtlCol="0">
            <a:spAutoFit/>
          </a:bodyPr>
          <a:lstStyle/>
          <a:p>
            <a:pPr algn="ctr"/>
            <a:r>
              <a:rPr lang="it-IT" sz="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Cardiologo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5DD8E0D4-1119-B517-1196-21D5C4B80C8B}"/>
              </a:ext>
            </a:extLst>
          </p:cNvPr>
          <p:cNvSpPr/>
          <p:nvPr/>
        </p:nvSpPr>
        <p:spPr>
          <a:xfrm>
            <a:off x="2628569" y="765739"/>
            <a:ext cx="817919" cy="282199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45C910B-14CF-2FEA-A7C5-0D74424AC3B9}"/>
              </a:ext>
            </a:extLst>
          </p:cNvPr>
          <p:cNvSpPr txBox="1"/>
          <p:nvPr/>
        </p:nvSpPr>
        <p:spPr>
          <a:xfrm>
            <a:off x="2514156" y="794777"/>
            <a:ext cx="1111229" cy="183995"/>
          </a:xfrm>
          <a:prstGeom prst="rect">
            <a:avLst/>
          </a:prstGeom>
          <a:noFill/>
        </p:spPr>
        <p:txBody>
          <a:bodyPr wrap="square" lIns="60296" tIns="30148" rIns="60296" bIns="30148" rtlCol="0">
            <a:spAutoFit/>
          </a:bodyPr>
          <a:lstStyle/>
          <a:p>
            <a:pPr algn="ctr"/>
            <a:r>
              <a:rPr lang="it-IT" sz="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Pneumologo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1BEAAFB-793F-2089-9D82-236AD318516D}"/>
              </a:ext>
            </a:extLst>
          </p:cNvPr>
          <p:cNvSpPr/>
          <p:nvPr/>
        </p:nvSpPr>
        <p:spPr>
          <a:xfrm>
            <a:off x="3521889" y="769346"/>
            <a:ext cx="796984" cy="278590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50B15CB-D0AF-1C73-18F2-136F33114A7B}"/>
              </a:ext>
            </a:extLst>
          </p:cNvPr>
          <p:cNvSpPr txBox="1"/>
          <p:nvPr/>
        </p:nvSpPr>
        <p:spPr>
          <a:xfrm>
            <a:off x="3277920" y="830873"/>
            <a:ext cx="1310081" cy="183995"/>
          </a:xfrm>
          <a:prstGeom prst="rect">
            <a:avLst/>
          </a:prstGeom>
          <a:noFill/>
        </p:spPr>
        <p:txBody>
          <a:bodyPr wrap="square" lIns="60296" tIns="30148" rIns="60296" bIns="30148" rtlCol="0">
            <a:spAutoFit/>
          </a:bodyPr>
          <a:lstStyle/>
          <a:p>
            <a:pPr algn="ctr"/>
            <a:r>
              <a:rPr lang="it-IT" sz="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Nefrologo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0BF7E24C-15C8-B132-32D8-8ADF25DA99A2}"/>
              </a:ext>
            </a:extLst>
          </p:cNvPr>
          <p:cNvSpPr/>
          <p:nvPr/>
        </p:nvSpPr>
        <p:spPr>
          <a:xfrm>
            <a:off x="4397174" y="776691"/>
            <a:ext cx="782936" cy="289479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E53C7D6-85D8-C896-B16C-DF9902C618A7}"/>
              </a:ext>
            </a:extLst>
          </p:cNvPr>
          <p:cNvSpPr txBox="1"/>
          <p:nvPr/>
        </p:nvSpPr>
        <p:spPr>
          <a:xfrm>
            <a:off x="3923108" y="834767"/>
            <a:ext cx="1653056" cy="183995"/>
          </a:xfrm>
          <a:prstGeom prst="rect">
            <a:avLst/>
          </a:prstGeom>
          <a:noFill/>
        </p:spPr>
        <p:txBody>
          <a:bodyPr wrap="square" lIns="60296" tIns="30148" rIns="60296" bIns="30148" rtlCol="0">
            <a:spAutoFit/>
          </a:bodyPr>
          <a:lstStyle/>
          <a:p>
            <a:pPr algn="ctr"/>
            <a:r>
              <a:rPr lang="it-IT" sz="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Neurologo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582344F0-0A76-ED96-58E1-47EABBEC9BC5}"/>
              </a:ext>
            </a:extLst>
          </p:cNvPr>
          <p:cNvSpPr/>
          <p:nvPr/>
        </p:nvSpPr>
        <p:spPr>
          <a:xfrm>
            <a:off x="5234315" y="776691"/>
            <a:ext cx="782936" cy="289479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F5A8F40-8057-8AD7-53CF-B2E882A34081}"/>
              </a:ext>
            </a:extLst>
          </p:cNvPr>
          <p:cNvSpPr txBox="1"/>
          <p:nvPr/>
        </p:nvSpPr>
        <p:spPr>
          <a:xfrm>
            <a:off x="4974372" y="824401"/>
            <a:ext cx="1286988" cy="183995"/>
          </a:xfrm>
          <a:prstGeom prst="rect">
            <a:avLst/>
          </a:prstGeom>
          <a:noFill/>
        </p:spPr>
        <p:txBody>
          <a:bodyPr wrap="square" lIns="60296" tIns="30148" rIns="60296" bIns="30148" rtlCol="0">
            <a:spAutoFit/>
          </a:bodyPr>
          <a:lstStyle/>
          <a:p>
            <a:pPr algn="ctr"/>
            <a:r>
              <a:rPr lang="it-IT" sz="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Oncologo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E502E11E-958F-972F-5403-E506897EB73C}"/>
              </a:ext>
            </a:extLst>
          </p:cNvPr>
          <p:cNvSpPr/>
          <p:nvPr/>
        </p:nvSpPr>
        <p:spPr>
          <a:xfrm>
            <a:off x="6077414" y="766468"/>
            <a:ext cx="833639" cy="299703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A1E2633-6400-3983-EFCF-FFD067A432D2}"/>
              </a:ext>
            </a:extLst>
          </p:cNvPr>
          <p:cNvSpPr txBox="1"/>
          <p:nvPr/>
        </p:nvSpPr>
        <p:spPr>
          <a:xfrm>
            <a:off x="5770111" y="832597"/>
            <a:ext cx="1370333" cy="183995"/>
          </a:xfrm>
          <a:prstGeom prst="rect">
            <a:avLst/>
          </a:prstGeom>
          <a:noFill/>
        </p:spPr>
        <p:txBody>
          <a:bodyPr wrap="square" lIns="60296" tIns="30148" rIns="60296" bIns="30148" rtlCol="0">
            <a:spAutoFit/>
          </a:bodyPr>
          <a:lstStyle/>
          <a:p>
            <a:pPr algn="ctr"/>
            <a:r>
              <a:rPr lang="it-IT" sz="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Dermatologo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1A1239A6-6DCA-D492-9FA9-B2791418E294}"/>
              </a:ext>
            </a:extLst>
          </p:cNvPr>
          <p:cNvSpPr/>
          <p:nvPr/>
        </p:nvSpPr>
        <p:spPr>
          <a:xfrm>
            <a:off x="4911471" y="2268203"/>
            <a:ext cx="2714035" cy="522550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pPr algn="ctr"/>
            <a:r>
              <a:rPr lang="it-IT" sz="105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Consulenza Cardiologica/Consulenza Genetica -Counseling Genetico </a:t>
            </a:r>
            <a:r>
              <a:rPr lang="it-IT" sz="105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Pre</a:t>
            </a:r>
            <a:r>
              <a:rPr lang="it-IT" sz="105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-Test</a:t>
            </a:r>
          </a:p>
          <a:p>
            <a:r>
              <a:rPr lang="it-IT" sz="9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Unità Malattie Rare e Genetiche Cardiovascolari</a:t>
            </a:r>
            <a:endParaRPr lang="it-IT" sz="900" b="1" i="1" dirty="0">
              <a:solidFill>
                <a:srgbClr val="000066"/>
              </a:solidFill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C24EBFCA-5737-73BE-148F-804CC2882455}"/>
              </a:ext>
            </a:extLst>
          </p:cNvPr>
          <p:cNvSpPr/>
          <p:nvPr/>
        </p:nvSpPr>
        <p:spPr>
          <a:xfrm>
            <a:off x="5598964" y="5082185"/>
            <a:ext cx="1703271" cy="230162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r>
              <a:rPr lang="it-IT" sz="11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Test  Genetico Positivo</a:t>
            </a:r>
            <a:endParaRPr lang="it-IT" sz="900" b="1" dirty="0">
              <a:solidFill>
                <a:srgbClr val="000066"/>
              </a:solidFill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53234BCE-60D0-C9A5-0B31-F728BA16A8F0}"/>
              </a:ext>
            </a:extLst>
          </p:cNvPr>
          <p:cNvSpPr/>
          <p:nvPr/>
        </p:nvSpPr>
        <p:spPr>
          <a:xfrm>
            <a:off x="5425713" y="6152947"/>
            <a:ext cx="1988343" cy="199384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pPr algn="ctr"/>
            <a:r>
              <a:rPr lang="it-IT" sz="9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Counseling Genetico Post-Test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5E5ADC8E-9F33-C4CF-792C-EF7C5FB16727}"/>
              </a:ext>
            </a:extLst>
          </p:cNvPr>
          <p:cNvSpPr/>
          <p:nvPr/>
        </p:nvSpPr>
        <p:spPr>
          <a:xfrm>
            <a:off x="1667219" y="2610445"/>
            <a:ext cx="1816431" cy="399439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pPr algn="ctr"/>
            <a:r>
              <a:rPr lang="it-IT" sz="1100" dirty="0">
                <a:solidFill>
                  <a:srgbClr val="000066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Follow up clinico                         con lo specialista</a:t>
            </a:r>
            <a:endParaRPr lang="it-IT" sz="900" b="1" dirty="0">
              <a:solidFill>
                <a:srgbClr val="000066"/>
              </a:solidFill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9D406E1F-B320-93BA-BF81-5D5C27B35080}"/>
              </a:ext>
            </a:extLst>
          </p:cNvPr>
          <p:cNvSpPr txBox="1"/>
          <p:nvPr/>
        </p:nvSpPr>
        <p:spPr>
          <a:xfrm>
            <a:off x="3654269" y="104191"/>
            <a:ext cx="4695378" cy="337884"/>
          </a:xfrm>
          <a:prstGeom prst="rect">
            <a:avLst/>
          </a:prstGeom>
          <a:noFill/>
        </p:spPr>
        <p:txBody>
          <a:bodyPr wrap="square" lIns="60296" tIns="30148" rIns="60296" bIns="30148" rtlCol="0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Paziente con sospetta Malattia Genetica</a:t>
            </a: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27B5725E-1B0D-0A1D-9101-94A38DEA4DBE}"/>
              </a:ext>
            </a:extLst>
          </p:cNvPr>
          <p:cNvSpPr/>
          <p:nvPr/>
        </p:nvSpPr>
        <p:spPr>
          <a:xfrm>
            <a:off x="6954827" y="766326"/>
            <a:ext cx="872295" cy="299703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6F30ED3-1475-C785-4ECD-3EE7039316D8}"/>
              </a:ext>
            </a:extLst>
          </p:cNvPr>
          <p:cNvSpPr txBox="1"/>
          <p:nvPr/>
        </p:nvSpPr>
        <p:spPr>
          <a:xfrm>
            <a:off x="6526850" y="824401"/>
            <a:ext cx="1653056" cy="183995"/>
          </a:xfrm>
          <a:prstGeom prst="rect">
            <a:avLst/>
          </a:prstGeom>
          <a:noFill/>
        </p:spPr>
        <p:txBody>
          <a:bodyPr wrap="square" lIns="60296" tIns="30148" rIns="60296" bIns="30148" rtlCol="0">
            <a:spAutoFit/>
          </a:bodyPr>
          <a:lstStyle/>
          <a:p>
            <a:pPr algn="ctr"/>
            <a:r>
              <a:rPr lang="it-IT" sz="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Ematologo</a:t>
            </a: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FEC238DB-48CE-BC2C-E6F3-A0BCF0A0114D}"/>
              </a:ext>
            </a:extLst>
          </p:cNvPr>
          <p:cNvSpPr/>
          <p:nvPr/>
        </p:nvSpPr>
        <p:spPr>
          <a:xfrm>
            <a:off x="7911801" y="766326"/>
            <a:ext cx="872295" cy="299703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D7416221-3A69-9496-2DFF-A0D2860EA38E}"/>
              </a:ext>
            </a:extLst>
          </p:cNvPr>
          <p:cNvSpPr txBox="1"/>
          <p:nvPr/>
        </p:nvSpPr>
        <p:spPr>
          <a:xfrm>
            <a:off x="7483823" y="824401"/>
            <a:ext cx="1653056" cy="183995"/>
          </a:xfrm>
          <a:prstGeom prst="rect">
            <a:avLst/>
          </a:prstGeom>
          <a:noFill/>
        </p:spPr>
        <p:txBody>
          <a:bodyPr wrap="square" lIns="60296" tIns="30148" rIns="60296" bIns="30148" rtlCol="0">
            <a:spAutoFit/>
          </a:bodyPr>
          <a:lstStyle/>
          <a:p>
            <a:pPr algn="ctr"/>
            <a:r>
              <a:rPr lang="it-IT" sz="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Otorino</a:t>
            </a: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78E75C2A-D73C-7697-8CA5-A9B3457B65A7}"/>
              </a:ext>
            </a:extLst>
          </p:cNvPr>
          <p:cNvSpPr/>
          <p:nvPr/>
        </p:nvSpPr>
        <p:spPr>
          <a:xfrm>
            <a:off x="8834600" y="764614"/>
            <a:ext cx="872295" cy="301557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E81724F5-4381-7A87-3F6E-A76CA6D89730}"/>
              </a:ext>
            </a:extLst>
          </p:cNvPr>
          <p:cNvSpPr txBox="1"/>
          <p:nvPr/>
        </p:nvSpPr>
        <p:spPr>
          <a:xfrm>
            <a:off x="8377575" y="830792"/>
            <a:ext cx="1653056" cy="183995"/>
          </a:xfrm>
          <a:prstGeom prst="rect">
            <a:avLst/>
          </a:prstGeom>
          <a:noFill/>
        </p:spPr>
        <p:txBody>
          <a:bodyPr wrap="square" lIns="60296" tIns="30148" rIns="60296" bIns="30148" rtlCol="0">
            <a:spAutoFit/>
          </a:bodyPr>
          <a:lstStyle/>
          <a:p>
            <a:pPr algn="ctr"/>
            <a:r>
              <a:rPr lang="it-IT" sz="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Oculista</a:t>
            </a: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4FA8C599-C900-2FC3-24E3-97FD754C5B28}"/>
              </a:ext>
            </a:extLst>
          </p:cNvPr>
          <p:cNvSpPr/>
          <p:nvPr/>
        </p:nvSpPr>
        <p:spPr>
          <a:xfrm>
            <a:off x="9750668" y="764614"/>
            <a:ext cx="872295" cy="299703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28DD3B24-37D9-AEF4-06D6-6173EEAAF248}"/>
              </a:ext>
            </a:extLst>
          </p:cNvPr>
          <p:cNvSpPr txBox="1"/>
          <p:nvPr/>
        </p:nvSpPr>
        <p:spPr>
          <a:xfrm>
            <a:off x="9337699" y="845804"/>
            <a:ext cx="1653056" cy="183995"/>
          </a:xfrm>
          <a:prstGeom prst="rect">
            <a:avLst/>
          </a:prstGeom>
          <a:noFill/>
        </p:spPr>
        <p:txBody>
          <a:bodyPr wrap="square" lIns="60296" tIns="30148" rIns="60296" bIns="30148" rtlCol="0">
            <a:spAutoFit/>
          </a:bodyPr>
          <a:lstStyle/>
          <a:p>
            <a:pPr algn="ctr"/>
            <a:r>
              <a:rPr lang="it-IT" sz="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Immunologo</a:t>
            </a: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BDEF27F5-11C6-2B3A-A549-1056FC67AF0E}"/>
              </a:ext>
            </a:extLst>
          </p:cNvPr>
          <p:cNvSpPr/>
          <p:nvPr/>
        </p:nvSpPr>
        <p:spPr>
          <a:xfrm>
            <a:off x="857557" y="445731"/>
            <a:ext cx="4822122" cy="307106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pPr algn="ctr"/>
            <a:r>
              <a:rPr lang="it-IT" sz="1600" dirty="0">
                <a:solidFill>
                  <a:srgbClr val="FF0000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Il paziente effettua una visita specialistica</a:t>
            </a:r>
            <a:endParaRPr lang="it-IT" sz="1100" dirty="0">
              <a:solidFill>
                <a:srgbClr val="FF0000"/>
              </a:solidFill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711F8C80-77A7-58CB-F64D-4F06731E91E7}"/>
              </a:ext>
            </a:extLst>
          </p:cNvPr>
          <p:cNvSpPr/>
          <p:nvPr/>
        </p:nvSpPr>
        <p:spPr>
          <a:xfrm>
            <a:off x="4530311" y="1560439"/>
            <a:ext cx="3198396" cy="230162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pPr algn="ctr"/>
            <a:r>
              <a:rPr lang="it-IT" sz="11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Sospetta Malattia Genetica</a:t>
            </a:r>
          </a:p>
        </p:txBody>
      </p:sp>
      <p:sp>
        <p:nvSpPr>
          <p:cNvPr id="34" name="Rettangolo arrotondato 41">
            <a:extLst>
              <a:ext uri="{FF2B5EF4-FFF2-40B4-BE49-F238E27FC236}">
                <a16:creationId xmlns:a16="http://schemas.microsoft.com/office/drawing/2014/main" id="{344A98CF-D1D8-6CF6-68C1-4FC3F24FF7D1}"/>
              </a:ext>
            </a:extLst>
          </p:cNvPr>
          <p:cNvSpPr/>
          <p:nvPr/>
        </p:nvSpPr>
        <p:spPr>
          <a:xfrm>
            <a:off x="4859585" y="1472419"/>
            <a:ext cx="2503730" cy="396350"/>
          </a:xfrm>
          <a:prstGeom prst="round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E3FBDA27-E30C-4BFB-3433-21EC86191682}"/>
              </a:ext>
            </a:extLst>
          </p:cNvPr>
          <p:cNvCxnSpPr>
            <a:cxnSpLocks/>
          </p:cNvCxnSpPr>
          <p:nvPr/>
        </p:nvCxnSpPr>
        <p:spPr>
          <a:xfrm rot="5400000">
            <a:off x="6063811" y="2071413"/>
            <a:ext cx="268931" cy="1120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ttangolo 35">
            <a:extLst>
              <a:ext uri="{FF2B5EF4-FFF2-40B4-BE49-F238E27FC236}">
                <a16:creationId xmlns:a16="http://schemas.microsoft.com/office/drawing/2014/main" id="{E8CCF05B-9C5F-EBD0-6926-517AB5755A5E}"/>
              </a:ext>
            </a:extLst>
          </p:cNvPr>
          <p:cNvSpPr/>
          <p:nvPr/>
        </p:nvSpPr>
        <p:spPr>
          <a:xfrm>
            <a:off x="4980761" y="2224227"/>
            <a:ext cx="2635373" cy="636150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A8AF575F-BD64-0087-940F-8EE78185D414}"/>
              </a:ext>
            </a:extLst>
          </p:cNvPr>
          <p:cNvSpPr/>
          <p:nvPr/>
        </p:nvSpPr>
        <p:spPr>
          <a:xfrm>
            <a:off x="5556691" y="5023595"/>
            <a:ext cx="1614781" cy="312009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D17F62A3-B5E1-D210-95CE-6E362DFF3D5C}"/>
              </a:ext>
            </a:extLst>
          </p:cNvPr>
          <p:cNvCxnSpPr>
            <a:cxnSpLocks/>
          </p:cNvCxnSpPr>
          <p:nvPr/>
        </p:nvCxnSpPr>
        <p:spPr>
          <a:xfrm rot="16200000" flipH="1">
            <a:off x="6354132" y="4874693"/>
            <a:ext cx="221388" cy="1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ttangolo 44">
            <a:extLst>
              <a:ext uri="{FF2B5EF4-FFF2-40B4-BE49-F238E27FC236}">
                <a16:creationId xmlns:a16="http://schemas.microsoft.com/office/drawing/2014/main" id="{45C0805F-6C4F-413A-8884-280F0B2A5915}"/>
              </a:ext>
            </a:extLst>
          </p:cNvPr>
          <p:cNvSpPr/>
          <p:nvPr/>
        </p:nvSpPr>
        <p:spPr>
          <a:xfrm>
            <a:off x="5572704" y="5984103"/>
            <a:ext cx="1767210" cy="490848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47" name="Rettangolo 46">
            <a:extLst>
              <a:ext uri="{FF2B5EF4-FFF2-40B4-BE49-F238E27FC236}">
                <a16:creationId xmlns:a16="http://schemas.microsoft.com/office/drawing/2014/main" id="{10B9CD1F-AD31-96B3-28C1-22B6F6E958F8}"/>
              </a:ext>
            </a:extLst>
          </p:cNvPr>
          <p:cNvSpPr/>
          <p:nvPr/>
        </p:nvSpPr>
        <p:spPr>
          <a:xfrm>
            <a:off x="1637955" y="2610444"/>
            <a:ext cx="1808532" cy="390878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62184BCB-FFF6-76FB-6ADE-FE11291C87B1}"/>
              </a:ext>
            </a:extLst>
          </p:cNvPr>
          <p:cNvCxnSpPr>
            <a:cxnSpLocks/>
          </p:cNvCxnSpPr>
          <p:nvPr/>
        </p:nvCxnSpPr>
        <p:spPr>
          <a:xfrm rot="5400000">
            <a:off x="6181278" y="5658764"/>
            <a:ext cx="434150" cy="6994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19345F87-82CB-0945-66F2-E7A44B8B47AB}"/>
              </a:ext>
            </a:extLst>
          </p:cNvPr>
          <p:cNvCxnSpPr>
            <a:cxnSpLocks/>
          </p:cNvCxnSpPr>
          <p:nvPr/>
        </p:nvCxnSpPr>
        <p:spPr>
          <a:xfrm flipV="1">
            <a:off x="7396408" y="6342246"/>
            <a:ext cx="1100685" cy="8885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ttangolo 54">
            <a:extLst>
              <a:ext uri="{FF2B5EF4-FFF2-40B4-BE49-F238E27FC236}">
                <a16:creationId xmlns:a16="http://schemas.microsoft.com/office/drawing/2014/main" id="{D12D5C5A-5AF7-C743-2536-BB7C0FBDB325}"/>
              </a:ext>
            </a:extLst>
          </p:cNvPr>
          <p:cNvSpPr/>
          <p:nvPr/>
        </p:nvSpPr>
        <p:spPr>
          <a:xfrm>
            <a:off x="8540099" y="6594961"/>
            <a:ext cx="1443191" cy="230162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r>
              <a:rPr lang="it-IT" sz="11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Screening Familiari</a:t>
            </a:r>
            <a:endParaRPr lang="it-IT" sz="900" b="1" dirty="0">
              <a:solidFill>
                <a:srgbClr val="000066"/>
              </a:solidFill>
            </a:endParaRPr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E3CD054E-4AAD-8F5F-786B-882676D43213}"/>
              </a:ext>
            </a:extLst>
          </p:cNvPr>
          <p:cNvSpPr/>
          <p:nvPr/>
        </p:nvSpPr>
        <p:spPr>
          <a:xfrm>
            <a:off x="8539725" y="6534381"/>
            <a:ext cx="1443565" cy="312009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58" name="Rettangolo 57">
            <a:extLst>
              <a:ext uri="{FF2B5EF4-FFF2-40B4-BE49-F238E27FC236}">
                <a16:creationId xmlns:a16="http://schemas.microsoft.com/office/drawing/2014/main" id="{F8F5A9DE-651D-4DF8-2B45-115F719EB4FA}"/>
              </a:ext>
            </a:extLst>
          </p:cNvPr>
          <p:cNvSpPr/>
          <p:nvPr/>
        </p:nvSpPr>
        <p:spPr>
          <a:xfrm>
            <a:off x="3663131" y="5019132"/>
            <a:ext cx="1703265" cy="312009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61" name="Rettangolo 60">
            <a:extLst>
              <a:ext uri="{FF2B5EF4-FFF2-40B4-BE49-F238E27FC236}">
                <a16:creationId xmlns:a16="http://schemas.microsoft.com/office/drawing/2014/main" id="{25F7E7CF-9D93-AE8C-FFEB-FA4314E32C7D}"/>
              </a:ext>
            </a:extLst>
          </p:cNvPr>
          <p:cNvSpPr/>
          <p:nvPr/>
        </p:nvSpPr>
        <p:spPr>
          <a:xfrm>
            <a:off x="3636252" y="5061047"/>
            <a:ext cx="1787828" cy="230162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r>
              <a:rPr lang="it-IT" sz="11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Referto Genetico Negativo</a:t>
            </a:r>
            <a:endParaRPr lang="it-IT" sz="900" b="1" dirty="0">
              <a:solidFill>
                <a:srgbClr val="000066"/>
              </a:solidFill>
            </a:endParaRPr>
          </a:p>
        </p:txBody>
      </p:sp>
      <p:cxnSp>
        <p:nvCxnSpPr>
          <p:cNvPr id="62" name="Connettore 2 61">
            <a:extLst>
              <a:ext uri="{FF2B5EF4-FFF2-40B4-BE49-F238E27FC236}">
                <a16:creationId xmlns:a16="http://schemas.microsoft.com/office/drawing/2014/main" id="{3E64219B-AB46-40FA-067A-45A21143292F}"/>
              </a:ext>
            </a:extLst>
          </p:cNvPr>
          <p:cNvCxnSpPr>
            <a:cxnSpLocks/>
          </p:cNvCxnSpPr>
          <p:nvPr/>
        </p:nvCxnSpPr>
        <p:spPr>
          <a:xfrm rot="5400000">
            <a:off x="4587949" y="4800887"/>
            <a:ext cx="156434" cy="132081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ttangolo 64">
            <a:extLst>
              <a:ext uri="{FF2B5EF4-FFF2-40B4-BE49-F238E27FC236}">
                <a16:creationId xmlns:a16="http://schemas.microsoft.com/office/drawing/2014/main" id="{B95FDC6C-98A3-F8D4-BFE6-12742B42D71D}"/>
              </a:ext>
            </a:extLst>
          </p:cNvPr>
          <p:cNvSpPr/>
          <p:nvPr/>
        </p:nvSpPr>
        <p:spPr>
          <a:xfrm>
            <a:off x="6821983" y="3033834"/>
            <a:ext cx="2109002" cy="199384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r>
              <a:rPr lang="it-IT" sz="9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Sospetto Confermato</a:t>
            </a:r>
          </a:p>
        </p:txBody>
      </p:sp>
      <p:cxnSp>
        <p:nvCxnSpPr>
          <p:cNvPr id="67" name="Connettore 2 66">
            <a:extLst>
              <a:ext uri="{FF2B5EF4-FFF2-40B4-BE49-F238E27FC236}">
                <a16:creationId xmlns:a16="http://schemas.microsoft.com/office/drawing/2014/main" id="{D21AC76A-5E64-AA70-FC43-C71E07733CBE}"/>
              </a:ext>
            </a:extLst>
          </p:cNvPr>
          <p:cNvCxnSpPr>
            <a:cxnSpLocks/>
          </p:cNvCxnSpPr>
          <p:nvPr/>
        </p:nvCxnSpPr>
        <p:spPr>
          <a:xfrm>
            <a:off x="2143183" y="1108381"/>
            <a:ext cx="2175690" cy="465304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2 70">
            <a:extLst>
              <a:ext uri="{FF2B5EF4-FFF2-40B4-BE49-F238E27FC236}">
                <a16:creationId xmlns:a16="http://schemas.microsoft.com/office/drawing/2014/main" id="{AB20092B-9630-BAAB-C2EE-94AA86789FAF}"/>
              </a:ext>
            </a:extLst>
          </p:cNvPr>
          <p:cNvCxnSpPr>
            <a:cxnSpLocks/>
          </p:cNvCxnSpPr>
          <p:nvPr/>
        </p:nvCxnSpPr>
        <p:spPr>
          <a:xfrm>
            <a:off x="3087936" y="1132949"/>
            <a:ext cx="1578230" cy="369858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2 71">
            <a:extLst>
              <a:ext uri="{FF2B5EF4-FFF2-40B4-BE49-F238E27FC236}">
                <a16:creationId xmlns:a16="http://schemas.microsoft.com/office/drawing/2014/main" id="{B5FECD0A-B179-D142-0D9A-38249EA55F95}"/>
              </a:ext>
            </a:extLst>
          </p:cNvPr>
          <p:cNvCxnSpPr>
            <a:cxnSpLocks/>
          </p:cNvCxnSpPr>
          <p:nvPr/>
        </p:nvCxnSpPr>
        <p:spPr>
          <a:xfrm>
            <a:off x="3938669" y="1132949"/>
            <a:ext cx="875508" cy="237209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2 72">
            <a:extLst>
              <a:ext uri="{FF2B5EF4-FFF2-40B4-BE49-F238E27FC236}">
                <a16:creationId xmlns:a16="http://schemas.microsoft.com/office/drawing/2014/main" id="{2CEA6118-BC10-1A83-BDFA-08BBF7CF7937}"/>
              </a:ext>
            </a:extLst>
          </p:cNvPr>
          <p:cNvCxnSpPr>
            <a:cxnSpLocks/>
          </p:cNvCxnSpPr>
          <p:nvPr/>
        </p:nvCxnSpPr>
        <p:spPr>
          <a:xfrm>
            <a:off x="4843755" y="1100790"/>
            <a:ext cx="498350" cy="237209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2 75">
            <a:extLst>
              <a:ext uri="{FF2B5EF4-FFF2-40B4-BE49-F238E27FC236}">
                <a16:creationId xmlns:a16="http://schemas.microsoft.com/office/drawing/2014/main" id="{60F7B5C4-F0F8-86F8-1A4E-546ECEB79C6C}"/>
              </a:ext>
            </a:extLst>
          </p:cNvPr>
          <p:cNvCxnSpPr>
            <a:cxnSpLocks/>
          </p:cNvCxnSpPr>
          <p:nvPr/>
        </p:nvCxnSpPr>
        <p:spPr>
          <a:xfrm>
            <a:off x="5679679" y="1096544"/>
            <a:ext cx="0" cy="241455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2 77">
            <a:extLst>
              <a:ext uri="{FF2B5EF4-FFF2-40B4-BE49-F238E27FC236}">
                <a16:creationId xmlns:a16="http://schemas.microsoft.com/office/drawing/2014/main" id="{A6DEA477-C0E6-C868-1C0A-B8B21AD4DD56}"/>
              </a:ext>
            </a:extLst>
          </p:cNvPr>
          <p:cNvCxnSpPr>
            <a:cxnSpLocks/>
          </p:cNvCxnSpPr>
          <p:nvPr/>
        </p:nvCxnSpPr>
        <p:spPr>
          <a:xfrm>
            <a:off x="6455276" y="1096543"/>
            <a:ext cx="0" cy="241455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2 78">
            <a:extLst>
              <a:ext uri="{FF2B5EF4-FFF2-40B4-BE49-F238E27FC236}">
                <a16:creationId xmlns:a16="http://schemas.microsoft.com/office/drawing/2014/main" id="{E4CF77D8-6D45-ABEE-A0C0-61E22B2C18F6}"/>
              </a:ext>
            </a:extLst>
          </p:cNvPr>
          <p:cNvCxnSpPr>
            <a:cxnSpLocks/>
          </p:cNvCxnSpPr>
          <p:nvPr/>
        </p:nvCxnSpPr>
        <p:spPr>
          <a:xfrm flipH="1">
            <a:off x="6954827" y="1100791"/>
            <a:ext cx="408488" cy="241455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2 80">
            <a:extLst>
              <a:ext uri="{FF2B5EF4-FFF2-40B4-BE49-F238E27FC236}">
                <a16:creationId xmlns:a16="http://schemas.microsoft.com/office/drawing/2014/main" id="{C63B8997-7F99-FDC3-89A5-4CF7B909C271}"/>
              </a:ext>
            </a:extLst>
          </p:cNvPr>
          <p:cNvCxnSpPr>
            <a:cxnSpLocks/>
          </p:cNvCxnSpPr>
          <p:nvPr/>
        </p:nvCxnSpPr>
        <p:spPr>
          <a:xfrm flipH="1">
            <a:off x="7341464" y="1116862"/>
            <a:ext cx="827954" cy="299703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ttore 2 82">
            <a:extLst>
              <a:ext uri="{FF2B5EF4-FFF2-40B4-BE49-F238E27FC236}">
                <a16:creationId xmlns:a16="http://schemas.microsoft.com/office/drawing/2014/main" id="{5A70996E-9DDE-BD5A-4B47-CF1CD5EE9F2E}"/>
              </a:ext>
            </a:extLst>
          </p:cNvPr>
          <p:cNvCxnSpPr>
            <a:cxnSpLocks/>
          </p:cNvCxnSpPr>
          <p:nvPr/>
        </p:nvCxnSpPr>
        <p:spPr>
          <a:xfrm rot="10800000" flipV="1">
            <a:off x="7742421" y="1100790"/>
            <a:ext cx="1394459" cy="439760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2 85">
            <a:extLst>
              <a:ext uri="{FF2B5EF4-FFF2-40B4-BE49-F238E27FC236}">
                <a16:creationId xmlns:a16="http://schemas.microsoft.com/office/drawing/2014/main" id="{488E52CE-6459-FDF3-93C5-F50BC1D7DC26}"/>
              </a:ext>
            </a:extLst>
          </p:cNvPr>
          <p:cNvCxnSpPr>
            <a:cxnSpLocks/>
          </p:cNvCxnSpPr>
          <p:nvPr/>
        </p:nvCxnSpPr>
        <p:spPr>
          <a:xfrm flipH="1">
            <a:off x="8410027" y="1132358"/>
            <a:ext cx="1624903" cy="441326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ttangolo 96">
            <a:extLst>
              <a:ext uri="{FF2B5EF4-FFF2-40B4-BE49-F238E27FC236}">
                <a16:creationId xmlns:a16="http://schemas.microsoft.com/office/drawing/2014/main" id="{D05CF0B7-C378-E07C-CF63-E5F9D45A6501}"/>
              </a:ext>
            </a:extLst>
          </p:cNvPr>
          <p:cNvSpPr/>
          <p:nvPr/>
        </p:nvSpPr>
        <p:spPr>
          <a:xfrm>
            <a:off x="3483649" y="2572056"/>
            <a:ext cx="1516214" cy="199384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r>
              <a:rPr lang="it-IT" sz="9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Sospetto NON Confermato</a:t>
            </a:r>
          </a:p>
        </p:txBody>
      </p:sp>
      <p:cxnSp>
        <p:nvCxnSpPr>
          <p:cNvPr id="98" name="Connettore 2 97">
            <a:extLst>
              <a:ext uri="{FF2B5EF4-FFF2-40B4-BE49-F238E27FC236}">
                <a16:creationId xmlns:a16="http://schemas.microsoft.com/office/drawing/2014/main" id="{6FE3B53B-2F32-909B-8E7C-FB639D23BC1F}"/>
              </a:ext>
            </a:extLst>
          </p:cNvPr>
          <p:cNvCxnSpPr>
            <a:cxnSpLocks/>
          </p:cNvCxnSpPr>
          <p:nvPr/>
        </p:nvCxnSpPr>
        <p:spPr>
          <a:xfrm flipH="1">
            <a:off x="3483651" y="2815219"/>
            <a:ext cx="1379335" cy="0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ttore 2 109">
            <a:extLst>
              <a:ext uri="{FF2B5EF4-FFF2-40B4-BE49-F238E27FC236}">
                <a16:creationId xmlns:a16="http://schemas.microsoft.com/office/drawing/2014/main" id="{94E9F5EA-015E-1875-14F9-B80A58DCD74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639165" y="4159528"/>
            <a:ext cx="2027255" cy="414"/>
          </a:xfrm>
          <a:prstGeom prst="straightConnector1">
            <a:avLst/>
          </a:prstGeom>
          <a:ln w="1905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ttore diritto 120">
            <a:extLst>
              <a:ext uri="{FF2B5EF4-FFF2-40B4-BE49-F238E27FC236}">
                <a16:creationId xmlns:a16="http://schemas.microsoft.com/office/drawing/2014/main" id="{E9659D2B-AF59-9F7B-3F8E-D1FBA3A8AA7A}"/>
              </a:ext>
            </a:extLst>
          </p:cNvPr>
          <p:cNvCxnSpPr>
            <a:cxnSpLocks/>
          </p:cNvCxnSpPr>
          <p:nvPr/>
        </p:nvCxnSpPr>
        <p:spPr>
          <a:xfrm flipH="1" flipV="1">
            <a:off x="2652439" y="5154886"/>
            <a:ext cx="992053" cy="6524"/>
          </a:xfrm>
          <a:prstGeom prst="line">
            <a:avLst/>
          </a:prstGeom>
          <a:ln>
            <a:solidFill>
              <a:srgbClr val="00006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3" name="Rettangolo 122">
            <a:extLst>
              <a:ext uri="{FF2B5EF4-FFF2-40B4-BE49-F238E27FC236}">
                <a16:creationId xmlns:a16="http://schemas.microsoft.com/office/drawing/2014/main" id="{54DB3FEF-AABD-7714-49BA-2B789630CC2D}"/>
              </a:ext>
            </a:extLst>
          </p:cNvPr>
          <p:cNvSpPr/>
          <p:nvPr/>
        </p:nvSpPr>
        <p:spPr>
          <a:xfrm>
            <a:off x="3701803" y="5887252"/>
            <a:ext cx="1718694" cy="595940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124" name="Rettangolo 123">
            <a:extLst>
              <a:ext uri="{FF2B5EF4-FFF2-40B4-BE49-F238E27FC236}">
                <a16:creationId xmlns:a16="http://schemas.microsoft.com/office/drawing/2014/main" id="{2CB7917D-71DB-586F-D484-6EA20210004D}"/>
              </a:ext>
            </a:extLst>
          </p:cNvPr>
          <p:cNvSpPr/>
          <p:nvPr/>
        </p:nvSpPr>
        <p:spPr>
          <a:xfrm>
            <a:off x="3312569" y="6025176"/>
            <a:ext cx="2281296" cy="337884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pPr algn="ctr"/>
            <a:r>
              <a:rPr lang="it-IT" sz="9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Valutazione di eventuali </a:t>
            </a:r>
          </a:p>
          <a:p>
            <a:pPr algn="ctr"/>
            <a:r>
              <a:rPr lang="it-IT" sz="9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ulteriori test genetici</a:t>
            </a:r>
          </a:p>
        </p:txBody>
      </p:sp>
      <p:cxnSp>
        <p:nvCxnSpPr>
          <p:cNvPr id="125" name="Connettore 2 124">
            <a:extLst>
              <a:ext uri="{FF2B5EF4-FFF2-40B4-BE49-F238E27FC236}">
                <a16:creationId xmlns:a16="http://schemas.microsoft.com/office/drawing/2014/main" id="{23A37548-E847-599C-FB14-8B2C8BED7C5A}"/>
              </a:ext>
            </a:extLst>
          </p:cNvPr>
          <p:cNvCxnSpPr>
            <a:cxnSpLocks/>
            <a:stCxn id="58" idx="2"/>
          </p:cNvCxnSpPr>
          <p:nvPr/>
        </p:nvCxnSpPr>
        <p:spPr>
          <a:xfrm flipH="1">
            <a:off x="4513560" y="5331141"/>
            <a:ext cx="1202" cy="548196"/>
          </a:xfrm>
          <a:prstGeom prst="straightConnector1">
            <a:avLst/>
          </a:prstGeom>
          <a:ln w="19050" cap="flat" cmpd="sng" algn="ctr">
            <a:solidFill>
              <a:srgbClr val="00006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9" name="Rettangolo 68">
            <a:extLst>
              <a:ext uri="{FF2B5EF4-FFF2-40B4-BE49-F238E27FC236}">
                <a16:creationId xmlns:a16="http://schemas.microsoft.com/office/drawing/2014/main" id="{AECB20C4-8CD5-61E8-F754-1551AECAC437}"/>
              </a:ext>
            </a:extLst>
          </p:cNvPr>
          <p:cNvSpPr/>
          <p:nvPr/>
        </p:nvSpPr>
        <p:spPr>
          <a:xfrm>
            <a:off x="9117568" y="1486139"/>
            <a:ext cx="1344485" cy="639214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>
              <a:solidFill>
                <a:srgbClr val="FF0000"/>
              </a:solidFill>
            </a:endParaRPr>
          </a:p>
        </p:txBody>
      </p:sp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D9FC9202-9FAD-022F-C580-F17BA3CD8479}"/>
              </a:ext>
            </a:extLst>
          </p:cNvPr>
          <p:cNvSpPr txBox="1"/>
          <p:nvPr/>
        </p:nvSpPr>
        <p:spPr>
          <a:xfrm>
            <a:off x="8969906" y="1594215"/>
            <a:ext cx="1653056" cy="476383"/>
          </a:xfrm>
          <a:prstGeom prst="rect">
            <a:avLst/>
          </a:prstGeom>
          <a:noFill/>
        </p:spPr>
        <p:txBody>
          <a:bodyPr wrap="square" lIns="60296" tIns="30148" rIns="60296" bIns="30148" rtlCol="0">
            <a:spAutoFit/>
          </a:bodyPr>
          <a:lstStyle/>
          <a:p>
            <a:pPr algn="ctr"/>
            <a:r>
              <a:rPr lang="it-IT" sz="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Centro di Coordinamento </a:t>
            </a:r>
          </a:p>
          <a:p>
            <a:pPr algn="ctr"/>
            <a:r>
              <a:rPr lang="it-IT" sz="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Malattie RARE Regione </a:t>
            </a:r>
          </a:p>
          <a:p>
            <a:pPr algn="ctr"/>
            <a:r>
              <a:rPr lang="it-IT" sz="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Campania</a:t>
            </a:r>
          </a:p>
        </p:txBody>
      </p:sp>
      <p:cxnSp>
        <p:nvCxnSpPr>
          <p:cNvPr id="82" name="Connettore 2 81">
            <a:extLst>
              <a:ext uri="{FF2B5EF4-FFF2-40B4-BE49-F238E27FC236}">
                <a16:creationId xmlns:a16="http://schemas.microsoft.com/office/drawing/2014/main" id="{0592FAA3-8B7A-4FE2-0E0B-120414E19178}"/>
              </a:ext>
            </a:extLst>
          </p:cNvPr>
          <p:cNvCxnSpPr>
            <a:cxnSpLocks/>
          </p:cNvCxnSpPr>
          <p:nvPr/>
        </p:nvCxnSpPr>
        <p:spPr>
          <a:xfrm rot="10800000">
            <a:off x="7827122" y="1739033"/>
            <a:ext cx="1247142" cy="2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ttangolo 105">
            <a:extLst>
              <a:ext uri="{FF2B5EF4-FFF2-40B4-BE49-F238E27FC236}">
                <a16:creationId xmlns:a16="http://schemas.microsoft.com/office/drawing/2014/main" id="{A151753F-B683-B840-9E7A-B3B6A35C1756}"/>
              </a:ext>
            </a:extLst>
          </p:cNvPr>
          <p:cNvSpPr/>
          <p:nvPr/>
        </p:nvSpPr>
        <p:spPr>
          <a:xfrm>
            <a:off x="3851393" y="4566163"/>
            <a:ext cx="3303156" cy="245551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pPr algn="ctr"/>
            <a:r>
              <a:rPr lang="it-IT" sz="12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GENETICO</a:t>
            </a:r>
          </a:p>
        </p:txBody>
      </p:sp>
      <p:sp>
        <p:nvSpPr>
          <p:cNvPr id="115" name="Rettangolo 114">
            <a:extLst>
              <a:ext uri="{FF2B5EF4-FFF2-40B4-BE49-F238E27FC236}">
                <a16:creationId xmlns:a16="http://schemas.microsoft.com/office/drawing/2014/main" id="{1D93538E-CF63-9F12-DED9-A6E5A68899D2}"/>
              </a:ext>
            </a:extLst>
          </p:cNvPr>
          <p:cNvSpPr/>
          <p:nvPr/>
        </p:nvSpPr>
        <p:spPr>
          <a:xfrm>
            <a:off x="8539725" y="6191155"/>
            <a:ext cx="1443565" cy="312009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/>
          </a:p>
        </p:txBody>
      </p:sp>
      <p:sp>
        <p:nvSpPr>
          <p:cNvPr id="116" name="Rettangolo 115">
            <a:extLst>
              <a:ext uri="{FF2B5EF4-FFF2-40B4-BE49-F238E27FC236}">
                <a16:creationId xmlns:a16="http://schemas.microsoft.com/office/drawing/2014/main" id="{1B41794E-6DE5-E648-842D-72FCAED2C1E9}"/>
              </a:ext>
            </a:extLst>
          </p:cNvPr>
          <p:cNvSpPr/>
          <p:nvPr/>
        </p:nvSpPr>
        <p:spPr>
          <a:xfrm>
            <a:off x="8548470" y="6193077"/>
            <a:ext cx="1443191" cy="337884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pPr algn="ctr"/>
            <a:r>
              <a:rPr lang="it-IT" sz="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Presa in Carico Multidisciplinare</a:t>
            </a:r>
            <a:endParaRPr lang="it-IT" sz="800" b="1" dirty="0">
              <a:solidFill>
                <a:srgbClr val="000066"/>
              </a:solidFill>
            </a:endParaRPr>
          </a:p>
        </p:txBody>
      </p:sp>
      <p:cxnSp>
        <p:nvCxnSpPr>
          <p:cNvPr id="117" name="Connettore 2 116">
            <a:extLst>
              <a:ext uri="{FF2B5EF4-FFF2-40B4-BE49-F238E27FC236}">
                <a16:creationId xmlns:a16="http://schemas.microsoft.com/office/drawing/2014/main" id="{F82A5EBA-04F4-9C7F-CB07-4FA9195C7F77}"/>
              </a:ext>
            </a:extLst>
          </p:cNvPr>
          <p:cNvCxnSpPr>
            <a:cxnSpLocks/>
          </p:cNvCxnSpPr>
          <p:nvPr/>
        </p:nvCxnSpPr>
        <p:spPr>
          <a:xfrm>
            <a:off x="10524783" y="3699548"/>
            <a:ext cx="19651" cy="2660064"/>
          </a:xfrm>
          <a:prstGeom prst="straightConnector1">
            <a:avLst/>
          </a:prstGeom>
          <a:ln w="19050" cap="flat" cmpd="sng" algn="ctr">
            <a:solidFill>
              <a:srgbClr val="00006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0" name="Connettore 2 119">
            <a:extLst>
              <a:ext uri="{FF2B5EF4-FFF2-40B4-BE49-F238E27FC236}">
                <a16:creationId xmlns:a16="http://schemas.microsoft.com/office/drawing/2014/main" id="{4AB99529-15A0-01D3-155D-F5A153D6F58D}"/>
              </a:ext>
            </a:extLst>
          </p:cNvPr>
          <p:cNvCxnSpPr>
            <a:cxnSpLocks/>
          </p:cNvCxnSpPr>
          <p:nvPr/>
        </p:nvCxnSpPr>
        <p:spPr>
          <a:xfrm rot="10800000">
            <a:off x="10034931" y="6343547"/>
            <a:ext cx="452383" cy="963"/>
          </a:xfrm>
          <a:prstGeom prst="straightConnector1">
            <a:avLst/>
          </a:prstGeom>
          <a:ln w="19050" cap="flat" cmpd="sng" algn="ctr">
            <a:solidFill>
              <a:srgbClr val="00006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7" name="Rettangolo 136">
            <a:extLst>
              <a:ext uri="{FF2B5EF4-FFF2-40B4-BE49-F238E27FC236}">
                <a16:creationId xmlns:a16="http://schemas.microsoft.com/office/drawing/2014/main" id="{E0FBAD41-A1D8-A6BE-0845-14AE3B180EFB}"/>
              </a:ext>
            </a:extLst>
          </p:cNvPr>
          <p:cNvSpPr/>
          <p:nvPr/>
        </p:nvSpPr>
        <p:spPr>
          <a:xfrm>
            <a:off x="7171473" y="6137596"/>
            <a:ext cx="1443191" cy="199384"/>
          </a:xfrm>
          <a:prstGeom prst="rect">
            <a:avLst/>
          </a:prstGeom>
        </p:spPr>
        <p:txBody>
          <a:bodyPr wrap="square" lIns="60296" tIns="30148" rIns="60296" bIns="30148">
            <a:spAutoFit/>
          </a:bodyPr>
          <a:lstStyle/>
          <a:p>
            <a:pPr algn="ctr"/>
            <a:r>
              <a:rPr lang="it-IT" sz="9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DIAGNOSI</a:t>
            </a:r>
            <a:endParaRPr lang="it-IT" sz="800" b="1" dirty="0">
              <a:solidFill>
                <a:srgbClr val="0070C0"/>
              </a:solidFill>
            </a:endParaRPr>
          </a:p>
        </p:txBody>
      </p:sp>
      <p:sp>
        <p:nvSpPr>
          <p:cNvPr id="90" name="CasellaDiTesto 89">
            <a:extLst>
              <a:ext uri="{FF2B5EF4-FFF2-40B4-BE49-F238E27FC236}">
                <a16:creationId xmlns:a16="http://schemas.microsoft.com/office/drawing/2014/main" id="{448A5078-2F74-FF5A-ECE3-809CB04401D2}"/>
              </a:ext>
            </a:extLst>
          </p:cNvPr>
          <p:cNvSpPr txBox="1"/>
          <p:nvPr/>
        </p:nvSpPr>
        <p:spPr>
          <a:xfrm>
            <a:off x="6166461" y="3404950"/>
            <a:ext cx="326169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/>
            <a:endParaRPr lang="en-US" sz="9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/>
            <a:r>
              <a:rPr lang="it-IT" sz="10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Multidisciplinary</a:t>
            </a:r>
            <a:r>
              <a:rPr lang="it-IT" sz="1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Team – Unità Malattie Rare e Genetiche Cardiovascolari </a:t>
            </a:r>
          </a:p>
        </p:txBody>
      </p:sp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8422B6DC-8391-88C0-962D-5F0606ACFFC2}"/>
              </a:ext>
            </a:extLst>
          </p:cNvPr>
          <p:cNvSpPr txBox="1"/>
          <p:nvPr/>
        </p:nvSpPr>
        <p:spPr>
          <a:xfrm>
            <a:off x="4978238" y="3039099"/>
            <a:ext cx="205687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sz="9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Clinical</a:t>
            </a:r>
            <a:r>
              <a:rPr lang="it-IT" sz="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leader </a:t>
            </a:r>
          </a:p>
          <a:p>
            <a:pPr>
              <a:buFont typeface="Wingdings" pitchFamily="2" charset="2"/>
              <a:buChar char="ü"/>
            </a:pPr>
            <a:r>
              <a:rPr lang="it-IT" sz="9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Cardiologist</a:t>
            </a:r>
            <a:endParaRPr lang="it-IT" sz="900" u="sng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it-IT" sz="9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Clinical and </a:t>
            </a:r>
            <a:r>
              <a:rPr lang="it-IT" sz="9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Molecolar</a:t>
            </a:r>
            <a:r>
              <a:rPr lang="it-IT" sz="9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Genetics</a:t>
            </a:r>
          </a:p>
          <a:p>
            <a:pPr>
              <a:buFont typeface="Wingdings" pitchFamily="2" charset="2"/>
              <a:buChar char="ü"/>
            </a:pPr>
            <a:r>
              <a:rPr lang="it-IT" sz="9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Neurologist</a:t>
            </a:r>
            <a:endParaRPr lang="it-IT" sz="9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it-IT" sz="9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Nephrologist</a:t>
            </a:r>
            <a:endParaRPr lang="it-IT" sz="9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it-IT" sz="9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Dermatology</a:t>
            </a:r>
            <a:endParaRPr lang="it-IT" sz="9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it-IT" sz="9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Ophthalmologist</a:t>
            </a:r>
            <a:endParaRPr lang="it-IT" sz="9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it-IT" sz="9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Genetic</a:t>
            </a:r>
            <a:r>
              <a:rPr lang="it-IT" sz="9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Counselor</a:t>
            </a:r>
          </a:p>
          <a:p>
            <a:pPr>
              <a:buFont typeface="Wingdings" pitchFamily="2" charset="2"/>
              <a:buChar char="ü"/>
            </a:pPr>
            <a:r>
              <a:rPr lang="it-IT" sz="9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Psychologist</a:t>
            </a:r>
            <a:endParaRPr lang="it-IT" sz="9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it-IT" sz="9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Specialized</a:t>
            </a:r>
            <a:r>
              <a:rPr lang="it-IT" sz="9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Nurse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3F8C4CF-C59C-6B58-2FB7-119F6B7CB35F}"/>
              </a:ext>
            </a:extLst>
          </p:cNvPr>
          <p:cNvSpPr txBox="1"/>
          <p:nvPr/>
        </p:nvSpPr>
        <p:spPr>
          <a:xfrm>
            <a:off x="1971442" y="1615956"/>
            <a:ext cx="1653056" cy="199384"/>
          </a:xfrm>
          <a:prstGeom prst="rect">
            <a:avLst/>
          </a:prstGeom>
          <a:noFill/>
        </p:spPr>
        <p:txBody>
          <a:bodyPr wrap="square" lIns="60296" tIns="30148" rIns="60296" bIns="30148" rtlCol="0">
            <a:spAutoFit/>
          </a:bodyPr>
          <a:lstStyle/>
          <a:p>
            <a:pPr algn="ctr"/>
            <a:r>
              <a:rPr lang="it-IT" sz="9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Territorio </a:t>
            </a:r>
          </a:p>
        </p:txBody>
      </p:sp>
      <p:cxnSp>
        <p:nvCxnSpPr>
          <p:cNvPr id="3" name="Connettore 2 2">
            <a:extLst>
              <a:ext uri="{FF2B5EF4-FFF2-40B4-BE49-F238E27FC236}">
                <a16:creationId xmlns:a16="http://schemas.microsoft.com/office/drawing/2014/main" id="{FD197205-7ED4-CCEF-514F-622D97EC5A57}"/>
              </a:ext>
            </a:extLst>
          </p:cNvPr>
          <p:cNvCxnSpPr>
            <a:cxnSpLocks/>
          </p:cNvCxnSpPr>
          <p:nvPr/>
        </p:nvCxnSpPr>
        <p:spPr>
          <a:xfrm flipV="1">
            <a:off x="3235249" y="1725387"/>
            <a:ext cx="1428976" cy="2202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16">
            <a:extLst>
              <a:ext uri="{FF2B5EF4-FFF2-40B4-BE49-F238E27FC236}">
                <a16:creationId xmlns:a16="http://schemas.microsoft.com/office/drawing/2014/main" id="{B0916DC2-FD00-FD91-D167-AAEEBB2734EC}"/>
              </a:ext>
            </a:extLst>
          </p:cNvPr>
          <p:cNvSpPr/>
          <p:nvPr/>
        </p:nvSpPr>
        <p:spPr>
          <a:xfrm>
            <a:off x="2476205" y="1592343"/>
            <a:ext cx="678369" cy="274247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296" tIns="30148" rIns="60296" bIns="30148" rtlCol="0" anchor="ctr"/>
          <a:lstStyle/>
          <a:p>
            <a:pPr algn="ctr"/>
            <a:endParaRPr lang="it-IT" sz="800" dirty="0">
              <a:solidFill>
                <a:srgbClr val="FF0000"/>
              </a:solidFill>
            </a:endParaRPr>
          </a:p>
        </p:txBody>
      </p: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564C981E-A0CD-2405-F5F5-3DDFC54B3690}"/>
              </a:ext>
            </a:extLst>
          </p:cNvPr>
          <p:cNvCxnSpPr>
            <a:cxnSpLocks/>
          </p:cNvCxnSpPr>
          <p:nvPr/>
        </p:nvCxnSpPr>
        <p:spPr>
          <a:xfrm flipH="1">
            <a:off x="9270064" y="3702207"/>
            <a:ext cx="1235984" cy="0"/>
          </a:xfrm>
          <a:prstGeom prst="straightConnector1">
            <a:avLst/>
          </a:prstGeom>
          <a:ln w="19050" cap="flat" cmpd="sng" algn="ctr">
            <a:solidFill>
              <a:srgbClr val="00006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C5B583D-A7CD-AAE4-8510-114D2E55AF1D}"/>
              </a:ext>
            </a:extLst>
          </p:cNvPr>
          <p:cNvSpPr txBox="1"/>
          <p:nvPr/>
        </p:nvSpPr>
        <p:spPr>
          <a:xfrm>
            <a:off x="8077579" y="374997"/>
            <a:ext cx="3906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Sospetto Prenatale o Neonatale</a:t>
            </a:r>
          </a:p>
        </p:txBody>
      </p:sp>
    </p:spTree>
    <p:extLst>
      <p:ext uri="{BB962C8B-B14F-4D97-AF65-F5344CB8AC3E}">
        <p14:creationId xmlns:p14="http://schemas.microsoft.com/office/powerpoint/2010/main" val="2984808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276350" y="160338"/>
            <a:ext cx="91440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Times New Roman" pitchFamily="18" charset="0"/>
                <a:cs typeface="Times New Roman" pitchFamily="18" charset="0"/>
              </a:rPr>
              <a:t>Unità Malattie Rare e Genetiche Cardiovascolari</a:t>
            </a:r>
          </a:p>
          <a:p>
            <a:pPr algn="ctr"/>
            <a:r>
              <a:rPr lang="it-IT" sz="1400" dirty="0">
                <a:latin typeface="Times New Roman" pitchFamily="18" charset="0"/>
                <a:cs typeface="Times New Roman" pitchFamily="18" charset="0"/>
              </a:rPr>
              <a:t>Responsabile Prof. Giuseppe Limongelli</a:t>
            </a:r>
          </a:p>
          <a:p>
            <a:pPr algn="ctr"/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t-IT" dirty="0">
                <a:latin typeface="Times New Roman" pitchFamily="18" charset="0"/>
                <a:cs typeface="Times New Roman" pitchFamily="18" charset="0"/>
              </a:rPr>
              <a:t>          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524000" y="1010245"/>
            <a:ext cx="997902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u="sng" dirty="0">
                <a:cs typeface="Times New Roman" pitchFamily="18" charset="0"/>
              </a:rPr>
              <a:t>Descrizione attività clinica assistenziale</a:t>
            </a:r>
            <a:endParaRPr lang="it-IT" sz="1200" u="sng" dirty="0"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it-IT" sz="1600" dirty="0">
                <a:cs typeface="Times New Roman" pitchFamily="18" charset="0"/>
              </a:rPr>
              <a:t>Dal Lunedì al Venerdì dalle ore 08:30 alle 13:30: </a:t>
            </a:r>
            <a:r>
              <a:rPr lang="it-IT" sz="1600" i="1" dirty="0">
                <a:cs typeface="Times New Roman" pitchFamily="18" charset="0"/>
              </a:rPr>
              <a:t>Ambulatorio di Malattie Rare e Genetiche Cardiovascolari</a:t>
            </a:r>
            <a:endParaRPr lang="it-IT" sz="1600" dirty="0"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it-IT" sz="1600" dirty="0">
                <a:cs typeface="Times New Roman" pitchFamily="18" charset="0"/>
              </a:rPr>
              <a:t>2° Giovedì del mese dalle ore 14:00 alle 18:00: </a:t>
            </a:r>
            <a:r>
              <a:rPr lang="it-IT" sz="1600" i="1" dirty="0">
                <a:cs typeface="Times New Roman" pitchFamily="18" charset="0"/>
              </a:rPr>
              <a:t>Ambulatorio per i pazienti affetti da Malattia di Anderson - </a:t>
            </a:r>
            <a:r>
              <a:rPr lang="it-IT" sz="1600" i="1" dirty="0" err="1">
                <a:cs typeface="Times New Roman" pitchFamily="18" charset="0"/>
              </a:rPr>
              <a:t>Fabry</a:t>
            </a:r>
            <a:r>
              <a:rPr lang="it-IT" sz="1600" i="1" dirty="0">
                <a:cs typeface="Times New Roman" pitchFamily="18" charset="0"/>
              </a:rPr>
              <a:t> </a:t>
            </a:r>
            <a:endParaRPr lang="it-IT" sz="1600" dirty="0"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it-IT" sz="1600" dirty="0">
                <a:cs typeface="Times New Roman" pitchFamily="18" charset="0"/>
              </a:rPr>
              <a:t>1°-3° e 4° Giovedì del mese dalle ore 14:00 alle 18:00: </a:t>
            </a:r>
            <a:r>
              <a:rPr lang="it-IT" sz="1600" i="1" dirty="0">
                <a:cs typeface="Times New Roman" pitchFamily="18" charset="0"/>
              </a:rPr>
              <a:t>Ambulatorio per i pazienti affetti da Amiloidosi </a:t>
            </a:r>
            <a:endParaRPr lang="it-IT" sz="1600" dirty="0"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it-IT" sz="1600" dirty="0">
                <a:cs typeface="Times New Roman" pitchFamily="18" charset="0"/>
              </a:rPr>
              <a:t>1° Lunedì del Mese dalle  14:00 alle 18:00: </a:t>
            </a:r>
            <a:r>
              <a:rPr lang="it-IT" sz="1600" i="1" dirty="0">
                <a:cs typeface="Times New Roman" pitchFamily="18" charset="0"/>
              </a:rPr>
              <a:t>Ambulatorio per i pazienti affetti da Sindrome di Marfan</a:t>
            </a:r>
            <a:endParaRPr lang="it-IT" sz="1600" dirty="0"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it-IT" sz="1600" dirty="0">
                <a:cs typeface="Times New Roman" pitchFamily="18" charset="0"/>
              </a:rPr>
              <a:t>Tutti i martedì e venerdì dalle 08:30 alle 13:30: </a:t>
            </a:r>
            <a:r>
              <a:rPr lang="it-IT" sz="1600" i="1" dirty="0">
                <a:cs typeface="Times New Roman" pitchFamily="18" charset="0"/>
              </a:rPr>
              <a:t>Consulenze Genetiche cliniche per i pazienti con sospetta Malattia  Genetica/Rara – Counseling                    </a:t>
            </a:r>
            <a:r>
              <a:rPr lang="it-IT" sz="1600" i="1" dirty="0" err="1">
                <a:cs typeface="Times New Roman" pitchFamily="18" charset="0"/>
              </a:rPr>
              <a:t>Pre</a:t>
            </a:r>
            <a:r>
              <a:rPr lang="it-IT" sz="1600" i="1" dirty="0">
                <a:cs typeface="Times New Roman" pitchFamily="18" charset="0"/>
              </a:rPr>
              <a:t>-Test e Post-Test con pazienti e familiari</a:t>
            </a:r>
          </a:p>
          <a:p>
            <a:pPr>
              <a:buFontTx/>
              <a:buChar char="-"/>
            </a:pPr>
            <a:r>
              <a:rPr lang="it-IT" sz="1600" i="1" dirty="0">
                <a:cs typeface="Times New Roman" pitchFamily="18" charset="0"/>
              </a:rPr>
              <a:t>  Attività di consulenza Cardiologica e Genetica inter-dipartimentale ospedaliera</a:t>
            </a:r>
          </a:p>
          <a:p>
            <a:r>
              <a:rPr lang="it-IT" sz="1600" i="1" dirty="0">
                <a:cs typeface="Times New Roman" pitchFamily="18" charset="0"/>
              </a:rPr>
              <a:t>-  Terapia </a:t>
            </a:r>
            <a:r>
              <a:rPr lang="it-IT" sz="1600" i="1" dirty="0" err="1">
                <a:cs typeface="Times New Roman" pitchFamily="18" charset="0"/>
              </a:rPr>
              <a:t>infusiva</a:t>
            </a:r>
            <a:r>
              <a:rPr lang="it-IT" sz="1600" i="1" dirty="0">
                <a:cs typeface="Times New Roman" pitchFamily="18" charset="0"/>
              </a:rPr>
              <a:t> in regime di </a:t>
            </a:r>
            <a:r>
              <a:rPr lang="it-IT" sz="1600" i="1" dirty="0" err="1">
                <a:cs typeface="Times New Roman" pitchFamily="18" charset="0"/>
              </a:rPr>
              <a:t>Day</a:t>
            </a:r>
            <a:r>
              <a:rPr lang="it-IT" sz="1600" i="1" dirty="0">
                <a:cs typeface="Times New Roman" pitchFamily="18" charset="0"/>
              </a:rPr>
              <a:t> Hospital ai pazienti affetti da malattia di </a:t>
            </a:r>
            <a:r>
              <a:rPr lang="it-IT" sz="1600" i="1" dirty="0" err="1">
                <a:cs typeface="Times New Roman" pitchFamily="18" charset="0"/>
              </a:rPr>
              <a:t>Fabry</a:t>
            </a:r>
            <a:endParaRPr lang="it-IT" sz="1600" i="1" dirty="0">
              <a:cs typeface="Times New Roman" pitchFamily="18" charset="0"/>
            </a:endParaRPr>
          </a:p>
          <a:p>
            <a:endParaRPr lang="it-IT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82600" y="3441680"/>
            <a:ext cx="62865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1200" b="1" u="sng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Personale</a:t>
            </a:r>
            <a:endParaRPr lang="it-IT" sz="1200" u="sng" dirty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1200" b="1" i="1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b="1" i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Cardiologi specializzati :</a:t>
            </a:r>
            <a:endParaRPr lang="it-IT" sz="600" dirty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Cardiologo esperto in malattie congenite rare, </a:t>
            </a:r>
            <a:r>
              <a:rPr lang="it-IT" sz="12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collagenopatie</a:t>
            </a: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e </a:t>
            </a:r>
            <a:r>
              <a:rPr lang="it-IT" sz="12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Aortopatie</a:t>
            </a: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(Dott.ssa Adelaide </a:t>
            </a:r>
            <a:r>
              <a:rPr lang="it-IT" sz="12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Fusco</a:t>
            </a: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</a:t>
            </a:r>
            <a:endParaRPr lang="it-IT" sz="600" dirty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Cardiologo esperto in Cardiomiopatie, Cardiopatie di accumulo e Cardiomiopatie Rare (Dott.ssa Marta Rubino)</a:t>
            </a:r>
            <a:endParaRPr lang="it-IT" sz="600" dirty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Cardiologo esperto in  Cardiopatie Congenite </a:t>
            </a:r>
            <a:r>
              <a:rPr lang="it-IT" sz="12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Sindromiche</a:t>
            </a: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e/o Rare (Dott.ssa </a:t>
            </a:r>
            <a:r>
              <a:rPr lang="it-IT" sz="12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Annapaola</a:t>
            </a: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Cirillo)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Cardiologo esperto in Cardiomiopatie Infiltrative e Cardiomiopatie ereditarie (Dott.ssa Federica Verrillo/Dott. Giuseppe Palmiero)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Cardiologo esperto in </a:t>
            </a:r>
            <a:r>
              <a:rPr lang="it-IT" sz="12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Sudden</a:t>
            </a: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Death (Dott. Gaetano Diana)</a:t>
            </a:r>
            <a:endParaRPr lang="it-IT" sz="600" dirty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b="1" i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Genetisti specializzati per consulenze cliniche e Attività </a:t>
            </a:r>
            <a:r>
              <a:rPr lang="it-IT" sz="1200" b="1" i="1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counseling</a:t>
            </a:r>
            <a:r>
              <a:rPr lang="it-IT" sz="1200" b="1" i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it-IT" sz="1200" b="1" i="1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Pre-Test</a:t>
            </a:r>
            <a:r>
              <a:rPr lang="it-IT" sz="1200" b="1" i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e Post-Test Genetico</a:t>
            </a:r>
            <a:endParaRPr lang="it-IT" sz="600" dirty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Genetista Medico esperto in malattie rare (Dott. Gioacchino </a:t>
            </a:r>
            <a:r>
              <a:rPr lang="it-IT" sz="12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Scarano</a:t>
            </a: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Genetista Biologo (Dott.ssa Martina </a:t>
            </a:r>
            <a:r>
              <a:rPr lang="it-IT" sz="12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Caiazza</a:t>
            </a: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b="1" i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Staff Infermieristico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Responsabile Staff Infermieristico (Dott.ssa Michela </a:t>
            </a:r>
            <a:r>
              <a:rPr lang="it-IT" sz="12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Piscopo</a:t>
            </a: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 Infermiere (Dott.ssa Daniela </a:t>
            </a:r>
            <a:r>
              <a:rPr lang="it-IT" sz="1200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Lafera</a:t>
            </a:r>
            <a:r>
              <a:rPr lang="it-IT" sz="1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)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12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11268" name="Picture 4" descr="NAPOLI. A.O. Ospedale dei Colli cerca 1 infermiere per 12 me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48" y="-8291"/>
            <a:ext cx="1149720" cy="508333"/>
          </a:xfrm>
          <a:prstGeom prst="rect">
            <a:avLst/>
          </a:prstGeom>
          <a:noFill/>
        </p:spPr>
      </p:pic>
      <p:sp>
        <p:nvSpPr>
          <p:cNvPr id="11270" name="AutoShape 6" descr="https://apis.mail.yahoo.com/ws/v3/mailboxes/@.id==VjN-qWX5XVhtdK5PtBfGBg6GB8KIvrHdukQbuVlJakhy0fOwYBf5PuvOp_e0hqEeIzJq5u1Pc94evGcmv09G7spHNw/messages/@.id==ACFt_O8pA9EyYuFCjw3TEPaol9c/content/parts/@.id==2/thumbnail?appid=YMailNorrin&amp;downloadWhenThumbnailFails=true&amp;pid=2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1272" name="AutoShape 8" descr="https://apis.mail.yahoo.com/ws/v3/mailboxes/@.id==VjN-qWX5XVhtdK5PtBfGBg6GB8KIvrHdukQbuVlJakhy0fOwYBf5PuvOp_e0hqEeIzJq5u1Pc94evGcmv09G7spHNw/messages/@.id==ACFt_O8pA9EyYuFCjw3TEPaol9c/content/parts/@.id==2/thumbnail?appid=YMailNorrin&amp;downloadWhenThumbnailFails=true&amp;pid=2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1" name="Immagine 10" descr="PHOTO-2021-12-22-14-51-52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1"/>
            <a:ext cx="1142976" cy="53779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F91148-0C4F-B273-0A12-3B86D6AAE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EA7878DA-5A48-3385-59C8-A0A3232148AB}"/>
              </a:ext>
            </a:extLst>
          </p:cNvPr>
          <p:cNvSpPr txBox="1"/>
          <p:nvPr/>
        </p:nvSpPr>
        <p:spPr>
          <a:xfrm>
            <a:off x="1524000" y="1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Times New Roman" pitchFamily="18" charset="0"/>
                <a:cs typeface="Times New Roman" pitchFamily="18" charset="0"/>
              </a:rPr>
              <a:t>Unità Malattie Rare e Genetiche Cardiovascolari</a:t>
            </a:r>
          </a:p>
          <a:p>
            <a:pPr algn="ctr"/>
            <a:r>
              <a:rPr lang="it-IT" sz="1400" dirty="0">
                <a:latin typeface="Times New Roman" pitchFamily="18" charset="0"/>
                <a:cs typeface="Times New Roman" pitchFamily="18" charset="0"/>
              </a:rPr>
              <a:t>Responsabile Prof. Giuseppe Limongelli</a:t>
            </a:r>
          </a:p>
          <a:p>
            <a:pPr algn="ctr"/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NAPOLI. A.O. Ospedale dei Colli cerca 1 infermiere per 12 mesi">
            <a:extLst>
              <a:ext uri="{FF2B5EF4-FFF2-40B4-BE49-F238E27FC236}">
                <a16:creationId xmlns:a16="http://schemas.microsoft.com/office/drawing/2014/main" id="{848C8793-86E0-0708-0F88-39816BABA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48" y="-8291"/>
            <a:ext cx="1149720" cy="508333"/>
          </a:xfrm>
          <a:prstGeom prst="rect">
            <a:avLst/>
          </a:prstGeom>
          <a:noFill/>
        </p:spPr>
      </p:pic>
      <p:sp>
        <p:nvSpPr>
          <p:cNvPr id="11270" name="AutoShape 6" descr="https://apis.mail.yahoo.com/ws/v3/mailboxes/@.id==VjN-qWX5XVhtdK5PtBfGBg6GB8KIvrHdukQbuVlJakhy0fOwYBf5PuvOp_e0hqEeIzJq5u1Pc94evGcmv09G7spHNw/messages/@.id==ACFt_O8pA9EyYuFCjw3TEPaol9c/content/parts/@.id==2/thumbnail?appid=YMailNorrin&amp;downloadWhenThumbnailFails=true&amp;pid=2">
            <a:extLst>
              <a:ext uri="{FF2B5EF4-FFF2-40B4-BE49-F238E27FC236}">
                <a16:creationId xmlns:a16="http://schemas.microsoft.com/office/drawing/2014/main" id="{72D81AD5-C170-AB85-C092-5D2BDDA9132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1272" name="AutoShape 8" descr="https://apis.mail.yahoo.com/ws/v3/mailboxes/@.id==VjN-qWX5XVhtdK5PtBfGBg6GB8KIvrHdukQbuVlJakhy0fOwYBf5PuvOp_e0hqEeIzJq5u1Pc94evGcmv09G7spHNw/messages/@.id==ACFt_O8pA9EyYuFCjw3TEPaol9c/content/parts/@.id==2/thumbnail?appid=YMailNorrin&amp;downloadWhenThumbnailFails=true&amp;pid=2">
            <a:extLst>
              <a:ext uri="{FF2B5EF4-FFF2-40B4-BE49-F238E27FC236}">
                <a16:creationId xmlns:a16="http://schemas.microsoft.com/office/drawing/2014/main" id="{62EC1C7A-7794-F787-5E96-C72CAA5A3C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1" name="Immagine 10" descr="PHOTO-2021-12-22-14-51-52 (1).jpg">
            <a:extLst>
              <a:ext uri="{FF2B5EF4-FFF2-40B4-BE49-F238E27FC236}">
                <a16:creationId xmlns:a16="http://schemas.microsoft.com/office/drawing/2014/main" id="{E0967576-6366-247C-2FB2-46C8A7E7D8E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1"/>
            <a:ext cx="1142976" cy="537799"/>
          </a:xfrm>
          <a:prstGeom prst="rect">
            <a:avLst/>
          </a:prstGeom>
        </p:spPr>
      </p:pic>
      <p:sp>
        <p:nvSpPr>
          <p:cNvPr id="11266" name="Rectangle 2">
            <a:extLst>
              <a:ext uri="{FF2B5EF4-FFF2-40B4-BE49-F238E27FC236}">
                <a16:creationId xmlns:a16="http://schemas.microsoft.com/office/drawing/2014/main" id="{6952DE98-71F5-5B44-3DF8-EE691E9DE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154" y="1650553"/>
            <a:ext cx="7580098" cy="2554545"/>
          </a:xfrm>
          <a:prstGeom prst="rect">
            <a:avLst/>
          </a:prstGeom>
          <a:noFill/>
          <a:ln w="952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905625" algn="l"/>
              </a:tabLst>
            </a:pPr>
            <a:r>
              <a:rPr lang="it-IT" sz="16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Attività Multidisciplinari</a:t>
            </a:r>
            <a:endParaRPr lang="it-IT" sz="1600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6905625" algn="l"/>
              </a:tabLst>
            </a:pPr>
            <a:r>
              <a:rPr lang="it-IT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Consulenza ORTOPEDICA                           </a:t>
            </a:r>
            <a:r>
              <a:rPr lang="it-IT" sz="16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1°  Lunedì del Mese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6905625" algn="l"/>
              </a:tabLst>
            </a:pPr>
            <a:r>
              <a:rPr lang="it-IT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Consulenza VASCOLARE                             </a:t>
            </a:r>
            <a:r>
              <a:rPr lang="it-IT" sz="16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1° Venerdì del Mese</a:t>
            </a:r>
            <a:endParaRPr lang="it-IT" sz="1600" i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6905625" algn="l"/>
              </a:tabLst>
            </a:pPr>
            <a:r>
              <a:rPr lang="it-IT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Consulenza OCULISTICA                            </a:t>
            </a:r>
            <a:r>
              <a:rPr lang="it-IT" sz="16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tutti i giorni su programmazione</a:t>
            </a:r>
            <a:endParaRPr lang="it-IT" sz="1600" i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6905625" algn="l"/>
              </a:tabLst>
            </a:pPr>
            <a:r>
              <a:rPr lang="it-IT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Consulenza OTORINO                                  </a:t>
            </a:r>
            <a:r>
              <a:rPr lang="it-IT" sz="16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3° Mercoledì del mese</a:t>
            </a:r>
            <a:endParaRPr lang="it-IT" sz="1600" i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6905625" algn="l"/>
              </a:tabLst>
            </a:pPr>
            <a:r>
              <a:rPr lang="it-IT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Consulenza NEUROLOGICA                       </a:t>
            </a:r>
            <a:r>
              <a:rPr lang="it-IT" sz="16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tutti i giorni su programmazione</a:t>
            </a:r>
            <a:endParaRPr lang="it-IT" sz="1600" i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6905625" algn="l"/>
              </a:tabLst>
            </a:pPr>
            <a:r>
              <a:rPr lang="it-IT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Consulenza GASTROENTEROLOGICA     </a:t>
            </a:r>
            <a:r>
              <a:rPr lang="it-IT" sz="16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tutti i giorni su programmazione</a:t>
            </a:r>
            <a:endParaRPr lang="it-IT" sz="1600" i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6905625" algn="l"/>
              </a:tabLst>
            </a:pPr>
            <a:r>
              <a:rPr lang="it-IT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Consulenza PNEUMOLOGICA                    </a:t>
            </a:r>
            <a:r>
              <a:rPr lang="it-IT" sz="16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tutti i giorni su programmazione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6905625" algn="l"/>
              </a:tabLst>
            </a:pPr>
            <a:r>
              <a:rPr lang="it-IT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Consulenza NEUROMUSCOLARE              </a:t>
            </a:r>
            <a:r>
              <a:rPr lang="it-IT" sz="16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tutti i giorni su programmazione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6905625" algn="l"/>
              </a:tabLst>
            </a:pP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Consulenza NUTRIZIONALE                       </a:t>
            </a:r>
            <a:r>
              <a:rPr lang="it-IT" sz="1600" i="1" dirty="0">
                <a:latin typeface="Times New Roman" pitchFamily="18" charset="0"/>
                <a:cs typeface="Times New Roman" pitchFamily="18" charset="0"/>
              </a:rPr>
              <a:t>tutti i giorni su programmazione</a:t>
            </a:r>
            <a:endParaRPr lang="it-IT" sz="11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035D49C-C91D-6228-7379-CEB0FD5FB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9739" y="1966152"/>
            <a:ext cx="3362107" cy="192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336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25;p48">
            <a:extLst>
              <a:ext uri="{FF2B5EF4-FFF2-40B4-BE49-F238E27FC236}">
                <a16:creationId xmlns:a16="http://schemas.microsoft.com/office/drawing/2014/main" id="{2ED2C350-793A-32BB-DA80-39ADADFAB0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3661" y="410018"/>
            <a:ext cx="10994136" cy="1325563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rgbClr val="157A9E"/>
                </a:solidFill>
              </a:defRPr>
            </a:lvl1pPr>
          </a:lstStyle>
          <a:p>
            <a:r>
              <a:rPr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MODELLO «TRANSITION CLINIC» : SET STANDARDIZZATO DI INTERVENTI EDUCAZIONALI</a:t>
            </a:r>
          </a:p>
        </p:txBody>
      </p:sp>
      <p:sp>
        <p:nvSpPr>
          <p:cNvPr id="5" name="CasellaDiTesto 7">
            <a:extLst>
              <a:ext uri="{FF2B5EF4-FFF2-40B4-BE49-F238E27FC236}">
                <a16:creationId xmlns:a16="http://schemas.microsoft.com/office/drawing/2014/main" id="{97A13B5B-211D-5404-FB3A-CDA15CA392A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2022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959" rIns="60959">
            <a:spAutoFit/>
          </a:bodyPr>
          <a:lstStyle/>
          <a:p>
            <a:pPr algn="just">
              <a:lnSpc>
                <a:spcPct val="150000"/>
              </a:lnSpc>
              <a:defRPr sz="1200">
                <a:solidFill>
                  <a:srgbClr val="000000"/>
                </a:solidFill>
              </a:defRPr>
            </a:pP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sz="1600" i="1" u="sng" dirty="0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passaggio </a:t>
            </a:r>
            <a:r>
              <a:rPr sz="1600" i="1" u="sng" dirty="0" err="1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dall’età</a:t>
            </a:r>
            <a:r>
              <a:rPr sz="1600" i="1" u="sng" dirty="0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i="1" u="sng" dirty="0" err="1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pediatrica</a:t>
            </a:r>
            <a:r>
              <a:rPr sz="1600" i="1" u="sng" dirty="0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i="1" u="sng" dirty="0" err="1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all’età</a:t>
            </a:r>
            <a:r>
              <a:rPr sz="1600" i="1" u="sng" dirty="0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i="1" u="sng" dirty="0" err="1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adulta</a:t>
            </a:r>
            <a:r>
              <a:rPr sz="1600" i="1" u="sng" dirty="0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rappresenta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momento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delicato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nella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vita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dei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pazienti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cardiopatie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congenite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poiché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questa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fase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trovano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affrontare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una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serie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cambiamenti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coinvolgono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l’intero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loro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nucleo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familiare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oltre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fatto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devono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far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fronte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peculiarità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cliniche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legate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alla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propria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condizione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50000"/>
              </a:lnSpc>
              <a:defRPr sz="1200">
                <a:solidFill>
                  <a:srgbClr val="000000"/>
                </a:solidFill>
              </a:defRPr>
            </a:pP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sz="1600" i="1" u="sng" dirty="0" err="1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concetto</a:t>
            </a:r>
            <a:r>
              <a:rPr sz="1600" i="1" u="sng" dirty="0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i="1" u="sng" dirty="0" err="1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chiave</a:t>
            </a:r>
            <a:r>
              <a:rPr sz="1600" i="1" u="sng" dirty="0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i="1" u="sng" dirty="0" err="1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dell’assistenza</a:t>
            </a:r>
            <a:r>
              <a:rPr sz="1600" i="1" u="sng" dirty="0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sz="1600" i="1" u="sng" dirty="0" err="1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paziente</a:t>
            </a:r>
            <a:r>
              <a:rPr sz="1600" i="1" u="sng" dirty="0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 alle loro </a:t>
            </a:r>
            <a:r>
              <a:rPr sz="1600" i="1" u="sng" dirty="0" err="1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famiglie</a:t>
            </a:r>
            <a:r>
              <a:rPr sz="1600" i="1" u="sng" dirty="0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questo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momento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passaggio è la </a:t>
            </a:r>
            <a:r>
              <a:rPr sz="1600" b="1" dirty="0" err="1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standardizzazione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un set di </a:t>
            </a:r>
            <a:r>
              <a:rPr sz="1600" b="1" dirty="0" err="1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interventi</a:t>
            </a:r>
            <a:r>
              <a:rPr sz="1600" b="1" dirty="0">
                <a:solidFill>
                  <a:srgbClr val="B8231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educativi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di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supporto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di natura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multidisciplinare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378" name="CasellaDiTesto 7"/>
          <p:cNvSpPr txBox="1"/>
          <p:nvPr/>
        </p:nvSpPr>
        <p:spPr>
          <a:xfrm>
            <a:off x="838200" y="3983552"/>
            <a:ext cx="10839597" cy="786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0959" rIns="60959">
            <a:spAutoFit/>
          </a:bodyPr>
          <a:lstStyle/>
          <a:p>
            <a:pPr algn="just">
              <a:lnSpc>
                <a:spcPct val="150000"/>
              </a:lnSpc>
              <a:defRPr sz="1200" b="1">
                <a:solidFill>
                  <a:srgbClr val="B82312"/>
                </a:solidFill>
              </a:defRPr>
            </a:pP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Percorso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clinico-assistenziale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accompagna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il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paziente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cardiopatia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congenita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dall’età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pediatrica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all’età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adulta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compone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tappe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principali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ognuna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delle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comprende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l’attuazione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interventi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mirati</a:t>
            </a:r>
            <a:r>
              <a:rPr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pSp>
        <p:nvGrpSpPr>
          <p:cNvPr id="381" name="Google Shape;510;p40"/>
          <p:cNvGrpSpPr/>
          <p:nvPr/>
        </p:nvGrpSpPr>
        <p:grpSpPr>
          <a:xfrm>
            <a:off x="838200" y="5101203"/>
            <a:ext cx="2761602" cy="1657414"/>
            <a:chOff x="-1" y="-1"/>
            <a:chExt cx="2071200" cy="1243060"/>
          </a:xfrm>
        </p:grpSpPr>
        <p:sp>
          <p:nvSpPr>
            <p:cNvPr id="379" name="Rettangolo"/>
            <p:cNvSpPr/>
            <p:nvPr/>
          </p:nvSpPr>
          <p:spPr>
            <a:xfrm>
              <a:off x="0" y="-1"/>
              <a:ext cx="2071199" cy="1243060"/>
            </a:xfrm>
            <a:prstGeom prst="rect">
              <a:avLst/>
            </a:prstGeom>
            <a:solidFill>
              <a:srgbClr val="B82312"/>
            </a:solidFill>
            <a:ln w="12700" cap="flat">
              <a:noFill/>
              <a:miter lim="400000"/>
            </a:ln>
            <a:effectLst/>
          </p:spPr>
          <p:txBody>
            <a:bodyPr wrap="square" lIns="60959" tIns="60959" rIns="60959" bIns="60959" numCol="1" anchor="ctr">
              <a:noAutofit/>
            </a:bodyPr>
            <a:lstStyle/>
            <a:p>
              <a:pPr algn="ctr">
                <a:defRPr b="1">
                  <a:solidFill>
                    <a:schemeClr val="accent2">
                      <a:lumOff val="44000"/>
                    </a:schemeClr>
                  </a:solidFill>
                  <a:latin typeface="Cuprum"/>
                  <a:ea typeface="Cuprum"/>
                  <a:cs typeface="Cuprum"/>
                  <a:sym typeface="Cuprum"/>
                </a:defRPr>
              </a:pPr>
              <a:endParaRPr sz="2400"/>
            </a:p>
          </p:txBody>
        </p:sp>
        <p:sp>
          <p:nvSpPr>
            <p:cNvPr id="380" name="CONOSCENZA DELLA PROPRIA CONDIZIONE CLINICA"/>
            <p:cNvSpPr txBox="1"/>
            <p:nvPr/>
          </p:nvSpPr>
          <p:spPr>
            <a:xfrm>
              <a:off x="-1" y="67531"/>
              <a:ext cx="2071199" cy="11079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>
                  <a:solidFill>
                    <a:schemeClr val="accent2">
                      <a:lumOff val="44000"/>
                    </a:schemeClr>
                  </a:solidFill>
                  <a:latin typeface="Cuprum"/>
                  <a:ea typeface="Cuprum"/>
                  <a:cs typeface="Cuprum"/>
                  <a:sym typeface="Cuprum"/>
                </a:defRPr>
              </a:lvl1pPr>
            </a:lstStyle>
            <a:p>
              <a:r>
                <a:rPr sz="2400" dirty="0"/>
                <a:t>CONOSCENZA DELLA PROPRIA CONDIZIONE CLINICA</a:t>
              </a:r>
            </a:p>
          </p:txBody>
        </p:sp>
      </p:grpSp>
      <p:sp>
        <p:nvSpPr>
          <p:cNvPr id="6" name="Connettore diritto 11">
            <a:extLst>
              <a:ext uri="{FF2B5EF4-FFF2-40B4-BE49-F238E27FC236}">
                <a16:creationId xmlns:a16="http://schemas.microsoft.com/office/drawing/2014/main" id="{B19B4A26-CF3B-2C26-7A0B-33945566AC5D}"/>
              </a:ext>
            </a:extLst>
          </p:cNvPr>
          <p:cNvSpPr/>
          <p:nvPr/>
        </p:nvSpPr>
        <p:spPr>
          <a:xfrm>
            <a:off x="3599801" y="5901328"/>
            <a:ext cx="1159076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7200" y="0"/>
                  <a:pt x="14400" y="0"/>
                  <a:pt x="21600" y="21600"/>
                </a:cubicBezTo>
              </a:path>
            </a:pathLst>
          </a:custGeom>
          <a:ln w="19050">
            <a:solidFill>
              <a:srgbClr val="157A9E"/>
            </a:solidFill>
          </a:ln>
        </p:spPr>
        <p:txBody>
          <a:bodyPr/>
          <a:lstStyle/>
          <a:p>
            <a:endParaRPr sz="2400"/>
          </a:p>
        </p:txBody>
      </p:sp>
      <p:grpSp>
        <p:nvGrpSpPr>
          <p:cNvPr id="384" name="Google Shape;510;p40"/>
          <p:cNvGrpSpPr/>
          <p:nvPr/>
        </p:nvGrpSpPr>
        <p:grpSpPr>
          <a:xfrm>
            <a:off x="4877197" y="5101203"/>
            <a:ext cx="2761601" cy="1657415"/>
            <a:chOff x="0" y="-1"/>
            <a:chExt cx="2071199" cy="1243060"/>
          </a:xfrm>
        </p:grpSpPr>
        <p:sp>
          <p:nvSpPr>
            <p:cNvPr id="382" name="Rettangolo"/>
            <p:cNvSpPr/>
            <p:nvPr/>
          </p:nvSpPr>
          <p:spPr>
            <a:xfrm>
              <a:off x="0" y="-1"/>
              <a:ext cx="2071199" cy="1243060"/>
            </a:xfrm>
            <a:prstGeom prst="rect">
              <a:avLst/>
            </a:prstGeom>
            <a:solidFill>
              <a:srgbClr val="B82312"/>
            </a:solidFill>
            <a:ln w="12700" cap="flat">
              <a:noFill/>
              <a:miter lim="400000"/>
            </a:ln>
            <a:effectLst/>
          </p:spPr>
          <p:txBody>
            <a:bodyPr wrap="square" lIns="60959" tIns="60959" rIns="60959" bIns="60959" numCol="1" anchor="ctr">
              <a:noAutofit/>
            </a:bodyPr>
            <a:lstStyle/>
            <a:p>
              <a:pPr algn="ctr">
                <a:defRPr b="1">
                  <a:solidFill>
                    <a:schemeClr val="accent2">
                      <a:lumOff val="44000"/>
                    </a:schemeClr>
                  </a:solidFill>
                  <a:latin typeface="Cuprum"/>
                  <a:ea typeface="Cuprum"/>
                  <a:cs typeface="Cuprum"/>
                  <a:sym typeface="Cuprum"/>
                </a:defRPr>
              </a:pPr>
              <a:endParaRPr sz="2400"/>
            </a:p>
          </p:txBody>
        </p:sp>
        <p:sp>
          <p:nvSpPr>
            <p:cNvPr id="383" name="EDUCAZIONE E SOSTEGNO"/>
            <p:cNvSpPr txBox="1"/>
            <p:nvPr/>
          </p:nvSpPr>
          <p:spPr>
            <a:xfrm>
              <a:off x="0" y="344529"/>
              <a:ext cx="2071199" cy="553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>
                  <a:solidFill>
                    <a:schemeClr val="accent2">
                      <a:lumOff val="44000"/>
                    </a:schemeClr>
                  </a:solidFill>
                  <a:latin typeface="Cuprum"/>
                  <a:ea typeface="Cuprum"/>
                  <a:cs typeface="Cuprum"/>
                  <a:sym typeface="Cuprum"/>
                </a:defRPr>
              </a:lvl1pPr>
            </a:lstStyle>
            <a:p>
              <a:r>
                <a:rPr sz="2400"/>
                <a:t>EDUCAZIONE E SOSTEGNO</a:t>
              </a:r>
            </a:p>
          </p:txBody>
        </p:sp>
      </p:grpSp>
      <p:sp>
        <p:nvSpPr>
          <p:cNvPr id="7" name="Connettore diritto 12">
            <a:extLst>
              <a:ext uri="{FF2B5EF4-FFF2-40B4-BE49-F238E27FC236}">
                <a16:creationId xmlns:a16="http://schemas.microsoft.com/office/drawing/2014/main" id="{153D39D1-D83A-9771-C7A0-051F333EFEB6}"/>
              </a:ext>
            </a:extLst>
          </p:cNvPr>
          <p:cNvSpPr/>
          <p:nvPr/>
        </p:nvSpPr>
        <p:spPr>
          <a:xfrm>
            <a:off x="7638798" y="5829324"/>
            <a:ext cx="1159199" cy="1"/>
          </a:xfrm>
          <a:prstGeom prst="line">
            <a:avLst/>
          </a:prstGeom>
          <a:ln w="19050">
            <a:solidFill>
              <a:srgbClr val="157A9E"/>
            </a:solidFill>
          </a:ln>
        </p:spPr>
        <p:txBody>
          <a:bodyPr lIns="60959" rIns="60959"/>
          <a:lstStyle/>
          <a:p>
            <a:endParaRPr sz="2400"/>
          </a:p>
        </p:txBody>
      </p:sp>
      <p:grpSp>
        <p:nvGrpSpPr>
          <p:cNvPr id="387" name="Google Shape;510;p40"/>
          <p:cNvGrpSpPr/>
          <p:nvPr/>
        </p:nvGrpSpPr>
        <p:grpSpPr>
          <a:xfrm>
            <a:off x="8797998" y="5101203"/>
            <a:ext cx="2761600" cy="1657415"/>
            <a:chOff x="0" y="-1"/>
            <a:chExt cx="2071199" cy="1243060"/>
          </a:xfrm>
        </p:grpSpPr>
        <p:sp>
          <p:nvSpPr>
            <p:cNvPr id="385" name="Rettangolo"/>
            <p:cNvSpPr/>
            <p:nvPr/>
          </p:nvSpPr>
          <p:spPr>
            <a:xfrm>
              <a:off x="0" y="-1"/>
              <a:ext cx="2071199" cy="1243060"/>
            </a:xfrm>
            <a:prstGeom prst="rect">
              <a:avLst/>
            </a:prstGeom>
            <a:solidFill>
              <a:srgbClr val="B82312"/>
            </a:solidFill>
            <a:ln w="12700" cap="flat">
              <a:noFill/>
              <a:miter lim="400000"/>
            </a:ln>
            <a:effectLst/>
          </p:spPr>
          <p:txBody>
            <a:bodyPr wrap="square" lIns="60959" tIns="60959" rIns="60959" bIns="60959" numCol="1" anchor="ctr">
              <a:noAutofit/>
            </a:bodyPr>
            <a:lstStyle/>
            <a:p>
              <a:pPr algn="ctr">
                <a:defRPr b="1">
                  <a:solidFill>
                    <a:schemeClr val="accent2">
                      <a:lumOff val="44000"/>
                    </a:schemeClr>
                  </a:solidFill>
                  <a:latin typeface="Cuprum"/>
                  <a:ea typeface="Cuprum"/>
                  <a:cs typeface="Cuprum"/>
                  <a:sym typeface="Cuprum"/>
                </a:defRPr>
              </a:pPr>
              <a:endParaRPr sz="2400"/>
            </a:p>
          </p:txBody>
        </p:sp>
        <p:sp>
          <p:nvSpPr>
            <p:cNvPr id="386" name="COINVOLGIMENTO E COLLABORAZIONE"/>
            <p:cNvSpPr txBox="1"/>
            <p:nvPr/>
          </p:nvSpPr>
          <p:spPr>
            <a:xfrm>
              <a:off x="0" y="67531"/>
              <a:ext cx="2071199" cy="11079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>
                  <a:solidFill>
                    <a:schemeClr val="accent2">
                      <a:lumOff val="44000"/>
                    </a:schemeClr>
                  </a:solidFill>
                  <a:latin typeface="Cuprum"/>
                  <a:ea typeface="Cuprum"/>
                  <a:cs typeface="Cuprum"/>
                  <a:sym typeface="Cuprum"/>
                </a:defRPr>
              </a:lvl1pPr>
            </a:lstStyle>
            <a:p>
              <a:r>
                <a:rPr sz="2400"/>
                <a:t>COINVOLGIMENTO E COLLABORAZIONE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621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395;p33"/>
          <p:cNvSpPr txBox="1">
            <a:spLocks noGrp="1"/>
          </p:cNvSpPr>
          <p:nvPr>
            <p:ph type="ctrTitle"/>
          </p:nvPr>
        </p:nvSpPr>
        <p:spPr>
          <a:xfrm>
            <a:off x="339852" y="338162"/>
            <a:ext cx="11512296" cy="612649"/>
          </a:xfrm>
          <a:prstGeom prst="rect">
            <a:avLst/>
          </a:prstGeom>
        </p:spPr>
        <p:txBody>
          <a:bodyPr/>
          <a:lstStyle/>
          <a:p>
            <a:pPr algn="ctr" defTabSz="1206976">
              <a:defRPr sz="2772">
                <a:solidFill>
                  <a:srgbClr val="157A9E"/>
                </a:solidFill>
              </a:defRPr>
            </a:pPr>
            <a:r>
              <a:rPr b="1" dirty="0">
                <a:solidFill>
                  <a:srgbClr val="FF0000"/>
                </a:solidFill>
              </a:rPr>
              <a:t>ORGANIZZAZIONE DELLA RETE REGIONALE</a:t>
            </a:r>
          </a:p>
        </p:txBody>
      </p:sp>
      <p:sp>
        <p:nvSpPr>
          <p:cNvPr id="299" name="CasellaDiTesto 2"/>
          <p:cNvSpPr txBox="1"/>
          <p:nvPr/>
        </p:nvSpPr>
        <p:spPr>
          <a:xfrm>
            <a:off x="224511" y="1204983"/>
            <a:ext cx="11742979" cy="508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0959" rIns="60959">
            <a:spAutoFit/>
          </a:bodyPr>
          <a:lstStyle/>
          <a:p>
            <a:pPr algn="just">
              <a:lnSpc>
                <a:spcPct val="200000"/>
              </a:lnSpc>
              <a:defRPr sz="1200">
                <a:solidFill>
                  <a:srgbClr val="000000"/>
                </a:solidFill>
              </a:defRPr>
            </a:pPr>
            <a:endParaRPr sz="16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2EC8CFD-1D6D-363B-24DF-004AC73FF51B}"/>
              </a:ext>
            </a:extLst>
          </p:cNvPr>
          <p:cNvSpPr txBox="1"/>
          <p:nvPr/>
        </p:nvSpPr>
        <p:spPr>
          <a:xfrm>
            <a:off x="411480" y="1713327"/>
            <a:ext cx="10543031" cy="25352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Nell’organizzazione di gestione regionale dei pazienti con Cardiopatie Congenit</a:t>
            </a:r>
            <a:r>
              <a:rPr lang="it-IT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Rareè</a:t>
            </a:r>
            <a:r>
              <a:rPr lang="it-IT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 previsto anche un servizio di </a:t>
            </a:r>
            <a:r>
              <a:rPr lang="it-IT" b="1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Telemedicina</a:t>
            </a:r>
            <a:endParaRPr lang="it-IT" sz="1800" b="1" dirty="0"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t-IT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Con la Delibera del 12 gennaio 2021, n. 6 la Giunta Regionale ha previsto l'integrazione per tutte le attività</a:t>
            </a:r>
            <a:r>
              <a:rPr lang="it-IT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it-IT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di Telemedicina in Regione Campania e ne è stato disposto l'utilizzo da parte delle Aziende sanitarie pubbliche e private accreditate, per tutte le specialità</a:t>
            </a:r>
            <a:r>
              <a:rPr lang="it-IT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it-IT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assistenziali ed i servizi idonei, mai comunque sostitutivi dell’atto medico (visita generale o specialistica).</a:t>
            </a:r>
            <a:endParaRPr lang="it-IT" sz="16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772B394-6971-D328-849B-F4AB443CA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3764" y="1075817"/>
            <a:ext cx="6156960" cy="880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Grazie per l’attenzione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E54EF8B-DD61-6BC6-FA7A-F7885E3CF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520" y="1956816"/>
            <a:ext cx="5489448" cy="411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914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ED063DA-919B-DF60-CA95-8B8620F8E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3753"/>
            <a:ext cx="10515600" cy="3880231"/>
          </a:xfrm>
        </p:spPr>
        <p:txBody>
          <a:bodyPr>
            <a:normAutofit lnSpcReduction="10000"/>
          </a:bodyPr>
          <a:lstStyle/>
          <a:p>
            <a:r>
              <a:rPr lang="it-IT" dirty="0"/>
              <a:t>Rara Sindrome Genetica (1/25.000)</a:t>
            </a:r>
          </a:p>
          <a:p>
            <a:r>
              <a:rPr lang="it-IT" dirty="0"/>
              <a:t>Mutazioni De Novo (99%) con trasmissione AD</a:t>
            </a:r>
          </a:p>
          <a:p>
            <a:r>
              <a:rPr lang="it-IT" dirty="0"/>
              <a:t>Coinvolgimento principalmente neurologico e </a:t>
            </a:r>
          </a:p>
          <a:p>
            <a:pPr marL="0" indent="0">
              <a:buNone/>
            </a:pPr>
            <a:r>
              <a:rPr lang="it-IT" dirty="0"/>
              <a:t>Osteoarticolare</a:t>
            </a:r>
          </a:p>
          <a:p>
            <a:pPr marL="0" indent="0">
              <a:buNone/>
            </a:pPr>
            <a:endParaRPr lang="it-IT" i="1" dirty="0"/>
          </a:p>
          <a:p>
            <a:pPr marL="0" indent="0">
              <a:buNone/>
            </a:pPr>
            <a:endParaRPr lang="it-IT" i="1" dirty="0"/>
          </a:p>
          <a:p>
            <a:pPr marL="0" indent="0">
              <a:buNone/>
            </a:pPr>
            <a:r>
              <a:rPr lang="it-IT" b="1" dirty="0">
                <a:solidFill>
                  <a:srgbClr val="FF0000"/>
                </a:solidFill>
              </a:rPr>
              <a:t>CREBBP</a:t>
            </a:r>
            <a:r>
              <a:rPr lang="it-IT" dirty="0"/>
              <a:t> (</a:t>
            </a:r>
            <a:r>
              <a:rPr lang="it-IT" dirty="0" err="1"/>
              <a:t>cAMP</a:t>
            </a:r>
            <a:r>
              <a:rPr lang="it-IT" dirty="0"/>
              <a:t> </a:t>
            </a:r>
            <a:r>
              <a:rPr lang="it-IT" dirty="0" err="1"/>
              <a:t>response</a:t>
            </a:r>
            <a:r>
              <a:rPr lang="it-IT" dirty="0"/>
              <a:t> </a:t>
            </a:r>
            <a:r>
              <a:rPr lang="it-IT" dirty="0" err="1"/>
              <a:t>element</a:t>
            </a:r>
            <a:r>
              <a:rPr lang="it-IT" dirty="0"/>
              <a:t> </a:t>
            </a:r>
            <a:r>
              <a:rPr lang="it-IT" dirty="0" err="1"/>
              <a:t>binding</a:t>
            </a:r>
            <a:r>
              <a:rPr lang="it-IT" dirty="0"/>
              <a:t> </a:t>
            </a:r>
            <a:r>
              <a:rPr lang="it-IT" dirty="0" err="1"/>
              <a:t>protein</a:t>
            </a:r>
            <a:r>
              <a:rPr lang="it-IT" dirty="0"/>
              <a:t> (CREB) </a:t>
            </a:r>
            <a:r>
              <a:rPr lang="it-IT" dirty="0" err="1"/>
              <a:t>binding</a:t>
            </a:r>
            <a:r>
              <a:rPr lang="it-IT" dirty="0"/>
              <a:t> </a:t>
            </a:r>
            <a:r>
              <a:rPr lang="it-IT" dirty="0" err="1"/>
              <a:t>protein</a:t>
            </a:r>
            <a:r>
              <a:rPr lang="it-IT" dirty="0"/>
              <a:t>, 16p13.3) e </a:t>
            </a:r>
            <a:r>
              <a:rPr lang="it-IT" b="1" dirty="0">
                <a:solidFill>
                  <a:srgbClr val="FF0000"/>
                </a:solidFill>
              </a:rPr>
              <a:t>EP300</a:t>
            </a:r>
            <a:r>
              <a:rPr lang="it-IT" dirty="0"/>
              <a:t> (EA1-associated </a:t>
            </a:r>
            <a:r>
              <a:rPr lang="it-IT" dirty="0" err="1"/>
              <a:t>protein</a:t>
            </a:r>
            <a:r>
              <a:rPr lang="it-IT" dirty="0"/>
              <a:t> p300, 22q13)</a:t>
            </a:r>
            <a:endParaRPr lang="it-IT" i="1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DE238AA-09C9-5303-A166-8E92313409D2}"/>
              </a:ext>
            </a:extLst>
          </p:cNvPr>
          <p:cNvSpPr txBox="1"/>
          <p:nvPr/>
        </p:nvSpPr>
        <p:spPr>
          <a:xfrm>
            <a:off x="7280910" y="6171158"/>
            <a:ext cx="46977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Rubinstein-</a:t>
            </a:r>
            <a:r>
              <a:rPr lang="it-IT" sz="1200" dirty="0" err="1"/>
              <a:t>Taybi</a:t>
            </a:r>
            <a:r>
              <a:rPr lang="it-IT" sz="1200" dirty="0"/>
              <a:t> </a:t>
            </a:r>
            <a:r>
              <a:rPr lang="it-IT" sz="1200" dirty="0" err="1"/>
              <a:t>Syndrome</a:t>
            </a:r>
            <a:r>
              <a:rPr lang="it-IT" sz="1200" dirty="0"/>
              <a:t>: A Model of </a:t>
            </a:r>
            <a:r>
              <a:rPr lang="it-IT" sz="1200" dirty="0" err="1"/>
              <a:t>Epigenetic</a:t>
            </a:r>
            <a:r>
              <a:rPr lang="it-IT" sz="1200" dirty="0"/>
              <a:t> Disorder Julien Van Gils, </a:t>
            </a:r>
            <a:r>
              <a:rPr lang="it-IT" sz="1200" dirty="0" err="1"/>
              <a:t>Frederique</a:t>
            </a:r>
            <a:r>
              <a:rPr lang="it-IT" sz="1200" dirty="0"/>
              <a:t> </a:t>
            </a:r>
            <a:r>
              <a:rPr lang="it-IT" sz="1200" dirty="0" err="1"/>
              <a:t>Magdinier</a:t>
            </a:r>
            <a:r>
              <a:rPr lang="it-IT" sz="1200" dirty="0"/>
              <a:t>, Patricia </a:t>
            </a:r>
            <a:r>
              <a:rPr lang="it-IT" sz="1200" dirty="0" err="1"/>
              <a:t>Fergelot</a:t>
            </a:r>
            <a:r>
              <a:rPr lang="it-IT" sz="1200" dirty="0"/>
              <a:t> and Didier Lacombe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4AB4BC81-ECBA-03C2-BDE6-1A1756E2E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755035"/>
            <a:ext cx="5753396" cy="141612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FFE6FD89-BF1E-8D89-4767-60840B267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8835" y="225177"/>
            <a:ext cx="2273417" cy="284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751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D35449BB-7EEC-79D3-A9AC-3FBB36B736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8217" y="2307228"/>
            <a:ext cx="2888383" cy="2446169"/>
          </a:xfr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42163B4-4880-72E8-C27E-C31A5C614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079" y="429768"/>
            <a:ext cx="3637819" cy="312724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F599B0F-CDD9-B141-D7C4-81D509F75F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5357" y="351798"/>
            <a:ext cx="4013029" cy="2738874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5781486-B14E-264E-89D8-096874A7F531}"/>
              </a:ext>
            </a:extLst>
          </p:cNvPr>
          <p:cNvSpPr txBox="1"/>
          <p:nvPr/>
        </p:nvSpPr>
        <p:spPr>
          <a:xfrm>
            <a:off x="3491331" y="786654"/>
            <a:ext cx="1642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FF0000"/>
                </a:solidFill>
              </a:rPr>
              <a:t>CREBBP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A6B633C-4D00-AF3A-C10E-25FCB32D11DC}"/>
              </a:ext>
            </a:extLst>
          </p:cNvPr>
          <p:cNvSpPr txBox="1"/>
          <p:nvPr/>
        </p:nvSpPr>
        <p:spPr>
          <a:xfrm>
            <a:off x="6939421" y="822282"/>
            <a:ext cx="1730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FF0000"/>
                </a:solidFill>
              </a:rPr>
              <a:t>EP300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FC62F05A-3FCA-DD79-A8D8-98B1700F6B9A}"/>
              </a:ext>
            </a:extLst>
          </p:cNvPr>
          <p:cNvCxnSpPr>
            <a:cxnSpLocks/>
          </p:cNvCxnSpPr>
          <p:nvPr/>
        </p:nvCxnSpPr>
        <p:spPr>
          <a:xfrm>
            <a:off x="4030707" y="1503436"/>
            <a:ext cx="664230" cy="771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AC6E23D1-B7D8-DB35-53B6-E626E746FA54}"/>
              </a:ext>
            </a:extLst>
          </p:cNvPr>
          <p:cNvCxnSpPr>
            <a:cxnSpLocks/>
          </p:cNvCxnSpPr>
          <p:nvPr/>
        </p:nvCxnSpPr>
        <p:spPr>
          <a:xfrm flipH="1">
            <a:off x="6500879" y="1429154"/>
            <a:ext cx="747537" cy="921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B6FF284-4EA6-5112-13B7-230B11B612C3}"/>
              </a:ext>
            </a:extLst>
          </p:cNvPr>
          <p:cNvSpPr txBox="1"/>
          <p:nvPr/>
        </p:nvSpPr>
        <p:spPr>
          <a:xfrm>
            <a:off x="5431536" y="1259387"/>
            <a:ext cx="6642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dirty="0"/>
              <a:t>?</a:t>
            </a:r>
          </a:p>
        </p:txBody>
      </p:sp>
      <p:sp>
        <p:nvSpPr>
          <p:cNvPr id="3" name="Ovale 2">
            <a:extLst>
              <a:ext uri="{FF2B5EF4-FFF2-40B4-BE49-F238E27FC236}">
                <a16:creationId xmlns:a16="http://schemas.microsoft.com/office/drawing/2014/main" id="{E814236D-1690-4513-93F7-CD87F57A8DFE}"/>
              </a:ext>
            </a:extLst>
          </p:cNvPr>
          <p:cNvSpPr/>
          <p:nvPr/>
        </p:nvSpPr>
        <p:spPr>
          <a:xfrm>
            <a:off x="3325602" y="660587"/>
            <a:ext cx="1435608" cy="69061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B4C0E9BB-7E14-9169-C7B1-DFF1EBA45FCE}"/>
              </a:ext>
            </a:extLst>
          </p:cNvPr>
          <p:cNvSpPr/>
          <p:nvPr/>
        </p:nvSpPr>
        <p:spPr>
          <a:xfrm>
            <a:off x="6500879" y="676652"/>
            <a:ext cx="1721887" cy="69061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A1407F3-2900-F701-FF1D-4438F4964F91}"/>
              </a:ext>
            </a:extLst>
          </p:cNvPr>
          <p:cNvSpPr txBox="1"/>
          <p:nvPr/>
        </p:nvSpPr>
        <p:spPr>
          <a:xfrm>
            <a:off x="4696521" y="146304"/>
            <a:ext cx="2390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/>
              <a:t>Cardiogenesi</a:t>
            </a:r>
            <a:endParaRPr lang="it-IT" sz="2400" b="1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85DA53D-D097-A006-129B-BC86DF05911A}"/>
              </a:ext>
            </a:extLst>
          </p:cNvPr>
          <p:cNvSpPr txBox="1"/>
          <p:nvPr/>
        </p:nvSpPr>
        <p:spPr>
          <a:xfrm>
            <a:off x="7495919" y="3602279"/>
            <a:ext cx="4229551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La mutazione di uno qualunque dei geni implicati nello sviluppo del cuore può essere responsabile di gruppi di CC differenti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656BDA4-CB34-9583-D807-E1080DEF0537}"/>
              </a:ext>
            </a:extLst>
          </p:cNvPr>
          <p:cNvSpPr txBox="1"/>
          <p:nvPr/>
        </p:nvSpPr>
        <p:spPr>
          <a:xfrm>
            <a:off x="367074" y="5012679"/>
            <a:ext cx="11805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NOTCH1</a:t>
            </a:r>
            <a:r>
              <a:rPr lang="it-IT" dirty="0">
                <a:sym typeface="Wingdings" panose="05000000000000000000" pitchFamily="2" charset="2"/>
              </a:rPr>
              <a:t>differenziazione delle valvole e delle camere cardiache (valvola aortica bicuspide, ventricolo </a:t>
            </a:r>
            <a:r>
              <a:rPr lang="it-IT" dirty="0" err="1">
                <a:sym typeface="Wingdings" panose="05000000000000000000" pitchFamily="2" charset="2"/>
              </a:rPr>
              <a:t>sx</a:t>
            </a:r>
            <a:r>
              <a:rPr lang="it-IT" dirty="0">
                <a:sym typeface="Wingdings" panose="05000000000000000000" pitchFamily="2" charset="2"/>
              </a:rPr>
              <a:t> non compatto…)</a:t>
            </a:r>
            <a:endParaRPr lang="it-IT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1F3E805-3502-C528-C50A-93E099A51C18}"/>
              </a:ext>
            </a:extLst>
          </p:cNvPr>
          <p:cNvSpPr txBox="1"/>
          <p:nvPr/>
        </p:nvSpPr>
        <p:spPr>
          <a:xfrm>
            <a:off x="443560" y="6214906"/>
            <a:ext cx="11227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NOTCH2 e JAG1</a:t>
            </a:r>
            <a:r>
              <a:rPr lang="it-IT" dirty="0">
                <a:sym typeface="Wingdings" panose="05000000000000000000" pitchFamily="2" charset="2"/>
              </a:rPr>
              <a:t> formazione dei rami polmonari (</a:t>
            </a:r>
            <a:r>
              <a:rPr lang="it-IT" dirty="0" err="1">
                <a:sym typeface="Wingdings" panose="05000000000000000000" pitchFamily="2" charset="2"/>
              </a:rPr>
              <a:t>ToF</a:t>
            </a:r>
            <a:r>
              <a:rPr lang="it-IT" dirty="0">
                <a:sym typeface="Wingdings" panose="05000000000000000000" pitchFamily="2" charset="2"/>
              </a:rPr>
              <a:t> con stenosi dei rami o St. rami polmonari isolata (S. </a:t>
            </a:r>
            <a:r>
              <a:rPr lang="it-IT" dirty="0" err="1">
                <a:sym typeface="Wingdings" panose="05000000000000000000" pitchFamily="2" charset="2"/>
              </a:rPr>
              <a:t>Alagille</a:t>
            </a:r>
            <a:r>
              <a:rPr lang="it-IT" dirty="0">
                <a:sym typeface="Wingdings" panose="05000000000000000000" pitchFamily="2" charset="2"/>
              </a:rPr>
              <a:t>)</a:t>
            </a:r>
            <a:endParaRPr lang="it-IT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813DA57B-37DA-7C21-4DA2-CEF58B5C603F}"/>
              </a:ext>
            </a:extLst>
          </p:cNvPr>
          <p:cNvSpPr txBox="1"/>
          <p:nvPr/>
        </p:nvSpPr>
        <p:spPr>
          <a:xfrm>
            <a:off x="741980" y="5436820"/>
            <a:ext cx="10707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GATA4 e NKX2.5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ym typeface="Wingdings" panose="05000000000000000000" pitchFamily="2" charset="2"/>
              </a:rPr>
              <a:t>settazione</a:t>
            </a:r>
            <a:r>
              <a:rPr lang="it-IT" dirty="0">
                <a:sym typeface="Wingdings" panose="05000000000000000000" pitchFamily="2" charset="2"/>
              </a:rPr>
              <a:t> delle camere cardiache (CAV con stenosi polmonare o DIA con St. Polmonare)</a:t>
            </a:r>
            <a:endParaRPr lang="it-IT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8436837-5741-5B2A-DA37-339C36D28E3E}"/>
              </a:ext>
            </a:extLst>
          </p:cNvPr>
          <p:cNvSpPr txBox="1"/>
          <p:nvPr/>
        </p:nvSpPr>
        <p:spPr>
          <a:xfrm>
            <a:off x="1164664" y="5874247"/>
            <a:ext cx="732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TBX1</a:t>
            </a:r>
            <a:r>
              <a:rPr lang="it-IT" dirty="0"/>
              <a:t> </a:t>
            </a:r>
            <a:r>
              <a:rPr lang="it-IT" dirty="0">
                <a:sym typeface="Wingdings" panose="05000000000000000000" pitchFamily="2" charset="2"/>
              </a:rPr>
              <a:t> formazione dei tratti di efflusso ventricolari (</a:t>
            </a:r>
            <a:r>
              <a:rPr lang="it-IT" dirty="0" err="1">
                <a:sym typeface="Wingdings" panose="05000000000000000000" pitchFamily="2" charset="2"/>
              </a:rPr>
              <a:t>ToF</a:t>
            </a:r>
            <a:r>
              <a:rPr lang="it-IT" dirty="0">
                <a:sym typeface="Wingdings" panose="05000000000000000000" pitchFamily="2" charset="2"/>
              </a:rPr>
              <a:t>; IAA; </a:t>
            </a:r>
            <a:r>
              <a:rPr lang="it-IT" dirty="0" err="1">
                <a:sym typeface="Wingdings" panose="05000000000000000000" pitchFamily="2" charset="2"/>
              </a:rPr>
              <a:t>Truncus</a:t>
            </a:r>
            <a:r>
              <a:rPr lang="it-IT" dirty="0">
                <a:sym typeface="Wingdings" panose="05000000000000000000" pitchFamily="2" charset="2"/>
              </a:rPr>
              <a:t>..)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85286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18114" y="1083212"/>
            <a:ext cx="8822814" cy="146831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u="sng" dirty="0"/>
              <a:t>Cardiopatie isolate</a:t>
            </a:r>
          </a:p>
          <a:p>
            <a:r>
              <a:rPr lang="it-IT" dirty="0"/>
              <a:t>Modello multifattoriale 		70-75%</a:t>
            </a:r>
          </a:p>
          <a:p>
            <a:r>
              <a:rPr lang="it-IT" dirty="0"/>
              <a:t>Agenti teratogeni			2%</a:t>
            </a:r>
          </a:p>
          <a:p>
            <a:r>
              <a:rPr lang="it-IT" dirty="0"/>
              <a:t>Anomalie genetiche 			rare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93183" y="3999610"/>
            <a:ext cx="1048340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u="sng" dirty="0"/>
              <a:t>Cardiopatie associate ad altre malformazion</a:t>
            </a:r>
            <a:r>
              <a:rPr lang="it-IT" sz="2400" dirty="0"/>
              <a:t>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Sindromi cromosomiche 				8-12%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Anomalie monogeniche				4-7%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Sindromi da agenti teratogeni			2-4%</a:t>
            </a:r>
          </a:p>
          <a:p>
            <a:pPr algn="just"/>
            <a:r>
              <a:rPr lang="it-IT" sz="2000" dirty="0"/>
              <a:t>    (</a:t>
            </a:r>
            <a:r>
              <a:rPr lang="it-IT" sz="2000" dirty="0" err="1"/>
              <a:t>Fetal</a:t>
            </a:r>
            <a:r>
              <a:rPr lang="it-IT" sz="2000" dirty="0"/>
              <a:t>-alcohol s., anticonvulsivanti,</a:t>
            </a:r>
          </a:p>
          <a:p>
            <a:pPr algn="just"/>
            <a:r>
              <a:rPr lang="it-IT" sz="2000" dirty="0"/>
              <a:t>     acido retinoico, litio, rosolia </a:t>
            </a:r>
            <a:r>
              <a:rPr lang="it-IT" sz="2000" dirty="0" err="1"/>
              <a:t>cong</a:t>
            </a:r>
            <a:r>
              <a:rPr lang="it-IT" sz="2000" dirty="0"/>
              <a:t>.)</a:t>
            </a:r>
          </a:p>
          <a:p>
            <a:pPr algn="just"/>
            <a:endParaRPr lang="it-IT" sz="2400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1742939" y="2827461"/>
            <a:ext cx="7830355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dirty="0"/>
              <a:t>Circa il 30% delle CC è associato a Sindromi genetiche insieme ad altre malformazioni </a:t>
            </a:r>
            <a:r>
              <a:rPr lang="it-IT" sz="2400" dirty="0" err="1"/>
              <a:t>extracardiache</a:t>
            </a:r>
            <a:endParaRPr lang="it-IT" sz="2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074793" y="6010896"/>
            <a:ext cx="4997003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 err="1"/>
              <a:t>Eskedal</a:t>
            </a:r>
            <a:r>
              <a:rPr lang="it-IT" sz="1400" dirty="0"/>
              <a:t> LT et al. A </a:t>
            </a:r>
            <a:r>
              <a:rPr lang="it-IT" sz="1400" dirty="0" err="1"/>
              <a:t>population-based</a:t>
            </a:r>
            <a:r>
              <a:rPr lang="it-IT" sz="1400" dirty="0"/>
              <a:t> </a:t>
            </a:r>
            <a:r>
              <a:rPr lang="it-IT" sz="1400" dirty="0" err="1"/>
              <a:t>study</a:t>
            </a:r>
            <a:r>
              <a:rPr lang="it-IT" sz="1400" dirty="0"/>
              <a:t> </a:t>
            </a:r>
            <a:r>
              <a:rPr lang="it-IT" sz="1400" dirty="0" err="1"/>
              <a:t>relevant</a:t>
            </a:r>
            <a:r>
              <a:rPr lang="it-IT" sz="1400" dirty="0"/>
              <a:t> to </a:t>
            </a:r>
            <a:r>
              <a:rPr lang="it-IT" sz="1400" dirty="0" err="1"/>
              <a:t>seasonal</a:t>
            </a:r>
            <a:r>
              <a:rPr lang="it-IT" sz="1400" dirty="0"/>
              <a:t> </a:t>
            </a:r>
            <a:r>
              <a:rPr lang="it-IT" sz="1400" dirty="0" err="1"/>
              <a:t>variations</a:t>
            </a:r>
            <a:r>
              <a:rPr lang="it-IT" sz="1400" dirty="0"/>
              <a:t> in </a:t>
            </a:r>
            <a:r>
              <a:rPr lang="it-IT" sz="1400" dirty="0" err="1"/>
              <a:t>causes</a:t>
            </a:r>
            <a:r>
              <a:rPr lang="it-IT" sz="1400" dirty="0"/>
              <a:t> of </a:t>
            </a:r>
            <a:r>
              <a:rPr lang="it-IT" sz="1400" dirty="0" err="1"/>
              <a:t>death</a:t>
            </a:r>
            <a:r>
              <a:rPr lang="it-IT" sz="1400" dirty="0"/>
              <a:t> in </a:t>
            </a:r>
            <a:r>
              <a:rPr lang="it-IT" sz="1400" dirty="0" err="1"/>
              <a:t>children</a:t>
            </a:r>
            <a:r>
              <a:rPr lang="it-IT" sz="1400" dirty="0"/>
              <a:t> </a:t>
            </a:r>
            <a:r>
              <a:rPr lang="it-IT" sz="1400" dirty="0" err="1"/>
              <a:t>undergoing</a:t>
            </a:r>
            <a:r>
              <a:rPr lang="it-IT" sz="1400" dirty="0"/>
              <a:t> </a:t>
            </a:r>
            <a:r>
              <a:rPr lang="it-IT" sz="1400" dirty="0" err="1"/>
              <a:t>surgery</a:t>
            </a:r>
            <a:r>
              <a:rPr lang="it-IT" sz="1400" dirty="0"/>
              <a:t> for </a:t>
            </a:r>
            <a:r>
              <a:rPr lang="it-IT" sz="1400" dirty="0" err="1"/>
              <a:t>congenital</a:t>
            </a:r>
            <a:r>
              <a:rPr lang="it-IT" sz="1400" dirty="0"/>
              <a:t> </a:t>
            </a:r>
            <a:r>
              <a:rPr lang="it-IT" sz="1400" dirty="0" err="1"/>
              <a:t>cardiac</a:t>
            </a:r>
            <a:r>
              <a:rPr lang="it-IT" sz="1400" dirty="0"/>
              <a:t> </a:t>
            </a:r>
            <a:r>
              <a:rPr lang="it-IT" sz="1400" dirty="0" err="1"/>
              <a:t>malformations</a:t>
            </a:r>
            <a:r>
              <a:rPr lang="it-IT" sz="1400" dirty="0"/>
              <a:t>. </a:t>
            </a:r>
            <a:r>
              <a:rPr lang="it-IT" sz="1400" dirty="0" err="1"/>
              <a:t>Cardiol</a:t>
            </a:r>
            <a:r>
              <a:rPr lang="it-IT" sz="1400" dirty="0"/>
              <a:t> Young 2007;17:423-31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3696237" y="103031"/>
            <a:ext cx="5164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 e Sindromi Genetiche</a:t>
            </a:r>
          </a:p>
        </p:txBody>
      </p:sp>
    </p:spTree>
    <p:extLst>
      <p:ext uri="{BB962C8B-B14F-4D97-AF65-F5344CB8AC3E}">
        <p14:creationId xmlns:p14="http://schemas.microsoft.com/office/powerpoint/2010/main" val="877693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497F871-F95D-D834-EF3C-91F1EBCCF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7993" y="2221357"/>
            <a:ext cx="4200144" cy="1207643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</a:rPr>
              <a:t>CC associate a RTS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25C4E92-F451-07E5-AA72-6B57DBEBE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992" y="3124881"/>
            <a:ext cx="7903464" cy="3231007"/>
          </a:xfrm>
        </p:spPr>
        <p:txBody>
          <a:bodyPr/>
          <a:lstStyle/>
          <a:p>
            <a:r>
              <a:rPr lang="it-IT" sz="2000" dirty="0"/>
              <a:t>Difetto interatriale (38%)</a:t>
            </a:r>
          </a:p>
          <a:p>
            <a:r>
              <a:rPr lang="it-IT" sz="2000" dirty="0"/>
              <a:t>Difetto interventricolare</a:t>
            </a:r>
          </a:p>
          <a:p>
            <a:r>
              <a:rPr lang="it-IT" sz="2000" dirty="0"/>
              <a:t>Dotto arterioso di Botallo pervio</a:t>
            </a:r>
          </a:p>
          <a:p>
            <a:r>
              <a:rPr lang="it-IT" sz="2000" dirty="0"/>
              <a:t>Coartazione aortica</a:t>
            </a:r>
          </a:p>
          <a:p>
            <a:r>
              <a:rPr lang="it-IT" sz="2000" dirty="0"/>
              <a:t>Valvola aortica bicuspide</a:t>
            </a:r>
          </a:p>
          <a:p>
            <a:r>
              <a:rPr lang="it-IT" sz="2000" dirty="0"/>
              <a:t>Difetti valvolari (stenosi polmonare o aortica; insufficienza aortica)</a:t>
            </a:r>
          </a:p>
          <a:p>
            <a:r>
              <a:rPr lang="it-IT" sz="2000" dirty="0"/>
              <a:t>Anomalie dei tronchi </a:t>
            </a:r>
            <a:r>
              <a:rPr lang="it-IT" sz="2000" dirty="0" err="1"/>
              <a:t>sovraortici</a:t>
            </a:r>
            <a:endParaRPr lang="it-IT" sz="2000" dirty="0"/>
          </a:p>
          <a:p>
            <a:r>
              <a:rPr lang="it-IT" sz="2000" dirty="0"/>
              <a:t>Cardiopatie congenite complesse (raramente Ventricolo sx ipoplasico)</a:t>
            </a:r>
          </a:p>
          <a:p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80EFF54-1533-ED47-B61F-FE349B6BD058}"/>
              </a:ext>
            </a:extLst>
          </p:cNvPr>
          <p:cNvSpPr txBox="1"/>
          <p:nvPr/>
        </p:nvSpPr>
        <p:spPr>
          <a:xfrm>
            <a:off x="1093470" y="732621"/>
            <a:ext cx="946861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it-IT" sz="2800" dirty="0"/>
              <a:t>Dal </a:t>
            </a:r>
            <a:r>
              <a:rPr lang="it-IT" sz="2800" b="1" dirty="0"/>
              <a:t>24 al 58% </a:t>
            </a:r>
            <a:r>
              <a:rPr lang="it-IT" sz="2800" dirty="0"/>
              <a:t>dei pazienti presenta coinvolgimento cardiaco</a:t>
            </a:r>
          </a:p>
          <a:p>
            <a:pPr marL="0" indent="0" algn="ctr">
              <a:buNone/>
            </a:pPr>
            <a:r>
              <a:rPr lang="it-IT" sz="2800" dirty="0"/>
              <a:t>- Cardiopatie congenite (80%)</a:t>
            </a:r>
          </a:p>
          <a:p>
            <a:pPr marL="0" indent="0" algn="ctr">
              <a:buNone/>
            </a:pPr>
            <a:r>
              <a:rPr lang="it-IT" sz="2800" dirty="0"/>
              <a:t>- Difetti di conduzione (15-20%)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9A43D62-3B96-28C6-C34E-E9FB743DCED2}"/>
              </a:ext>
            </a:extLst>
          </p:cNvPr>
          <p:cNvSpPr txBox="1"/>
          <p:nvPr/>
        </p:nvSpPr>
        <p:spPr>
          <a:xfrm>
            <a:off x="2881424" y="114151"/>
            <a:ext cx="6726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Rubinstein </a:t>
            </a:r>
            <a:r>
              <a:rPr lang="it-IT" sz="3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Taybi</a:t>
            </a:r>
            <a:r>
              <a:rPr lang="it-IT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 Manifestazioni CV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A6B0F29-B3A8-A5E1-6D6D-3A49E1D5150E}"/>
              </a:ext>
            </a:extLst>
          </p:cNvPr>
          <p:cNvSpPr txBox="1"/>
          <p:nvPr/>
        </p:nvSpPr>
        <p:spPr>
          <a:xfrm>
            <a:off x="7372350" y="6355888"/>
            <a:ext cx="46977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Rubinstein-</a:t>
            </a:r>
            <a:r>
              <a:rPr lang="it-IT" sz="1200" dirty="0" err="1"/>
              <a:t>Taybi</a:t>
            </a:r>
            <a:r>
              <a:rPr lang="it-IT" sz="1200" dirty="0"/>
              <a:t> </a:t>
            </a:r>
            <a:r>
              <a:rPr lang="it-IT" sz="1200" dirty="0" err="1"/>
              <a:t>Syndrome</a:t>
            </a:r>
            <a:r>
              <a:rPr lang="it-IT" sz="1200" dirty="0"/>
              <a:t>: A Model of </a:t>
            </a:r>
            <a:r>
              <a:rPr lang="it-IT" sz="1200" dirty="0" err="1"/>
              <a:t>Epigenetic</a:t>
            </a:r>
            <a:r>
              <a:rPr lang="it-IT" sz="1200" dirty="0"/>
              <a:t> Disorder Julien Van Gils, </a:t>
            </a:r>
            <a:r>
              <a:rPr lang="it-IT" sz="1200" dirty="0" err="1"/>
              <a:t>Frederique</a:t>
            </a:r>
            <a:r>
              <a:rPr lang="it-IT" sz="1200" dirty="0"/>
              <a:t> </a:t>
            </a:r>
            <a:r>
              <a:rPr lang="it-IT" sz="1200" dirty="0" err="1"/>
              <a:t>Magdinier</a:t>
            </a:r>
            <a:r>
              <a:rPr lang="it-IT" sz="1200" dirty="0"/>
              <a:t>, Patricia </a:t>
            </a:r>
            <a:r>
              <a:rPr lang="it-IT" sz="1200" dirty="0" err="1"/>
              <a:t>Fergelot</a:t>
            </a:r>
            <a:r>
              <a:rPr lang="it-IT" sz="1200" dirty="0"/>
              <a:t> and Didier Lacombe </a:t>
            </a:r>
          </a:p>
        </p:txBody>
      </p:sp>
      <p:sp>
        <p:nvSpPr>
          <p:cNvPr id="7" name="Parentesi graffa chiusa 6">
            <a:extLst>
              <a:ext uri="{FF2B5EF4-FFF2-40B4-BE49-F238E27FC236}">
                <a16:creationId xmlns:a16="http://schemas.microsoft.com/office/drawing/2014/main" id="{0C934516-2E6D-27A4-5F9F-BBF3A4FEAB9C}"/>
              </a:ext>
            </a:extLst>
          </p:cNvPr>
          <p:cNvSpPr/>
          <p:nvPr/>
        </p:nvSpPr>
        <p:spPr>
          <a:xfrm>
            <a:off x="4116217" y="3124881"/>
            <a:ext cx="236327" cy="120764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2805C6-F6C9-576A-70F2-B5B212028FB8}"/>
              </a:ext>
            </a:extLst>
          </p:cNvPr>
          <p:cNvSpPr txBox="1"/>
          <p:nvPr/>
        </p:nvSpPr>
        <p:spPr>
          <a:xfrm>
            <a:off x="4617720" y="3557016"/>
            <a:ext cx="301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CC più frequenti</a:t>
            </a:r>
          </a:p>
        </p:txBody>
      </p:sp>
    </p:spTree>
    <p:extLst>
      <p:ext uri="{BB962C8B-B14F-4D97-AF65-F5344CB8AC3E}">
        <p14:creationId xmlns:p14="http://schemas.microsoft.com/office/powerpoint/2010/main" val="510143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620070-14E2-2BE7-CCCC-700859FD8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634" y="1410597"/>
            <a:ext cx="2929128" cy="374276"/>
          </a:xfrm>
        </p:spPr>
        <p:txBody>
          <a:bodyPr>
            <a:noAutofit/>
          </a:bodyPr>
          <a:lstStyle/>
          <a:p>
            <a:r>
              <a:rPr lang="it-IT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Difetto Interatriale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EB3C6BAE-8277-B5E0-7773-C89FCB90AA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3634" y="2001273"/>
            <a:ext cx="3034128" cy="2314695"/>
          </a:xfr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90B6CC5-0BE1-8AF1-2D4A-B82A4A5D6409}"/>
              </a:ext>
            </a:extLst>
          </p:cNvPr>
          <p:cNvSpPr txBox="1"/>
          <p:nvPr/>
        </p:nvSpPr>
        <p:spPr>
          <a:xfrm>
            <a:off x="481216" y="4532368"/>
            <a:ext cx="111133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u="sng" dirty="0"/>
              <a:t>CC da iperafflusso polmonare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I sintomi dipendono dalle dimensioni e dalle caratteristiche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I pazienti sono spesso ASINTOMATICI se si tratta di difetti non emodinamicamente significativi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A volte la diagnosi è solo ecocardiografica</a:t>
            </a:r>
          </a:p>
          <a:p>
            <a:endParaRPr lang="it-IT" sz="20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7F6D8C2-3841-665E-5B00-B4DEFD801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513" y="926772"/>
            <a:ext cx="2133710" cy="288304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BF99FDA1-447B-2B04-924D-80CA22FFF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3801" y="1463067"/>
            <a:ext cx="3048157" cy="207655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C4AA4BFC-62C5-9B5D-A6A5-D3187DC1C7F0}"/>
              </a:ext>
            </a:extLst>
          </p:cNvPr>
          <p:cNvSpPr txBox="1"/>
          <p:nvPr/>
        </p:nvSpPr>
        <p:spPr>
          <a:xfrm>
            <a:off x="7580376" y="475488"/>
            <a:ext cx="386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Difetto interventricolare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0305B30-01E2-2C2C-8DE7-E51B7D4577C9}"/>
              </a:ext>
            </a:extLst>
          </p:cNvPr>
          <p:cNvSpPr txBox="1"/>
          <p:nvPr/>
        </p:nvSpPr>
        <p:spPr>
          <a:xfrm>
            <a:off x="629513" y="475488"/>
            <a:ext cx="31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Dotto Arterioso di Botallo</a:t>
            </a:r>
          </a:p>
        </p:txBody>
      </p:sp>
    </p:spTree>
    <p:extLst>
      <p:ext uri="{BB962C8B-B14F-4D97-AF65-F5344CB8AC3E}">
        <p14:creationId xmlns:p14="http://schemas.microsoft.com/office/powerpoint/2010/main" val="3970371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39C735-FC93-4DD8-FECE-2E82BE9CA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8328" y="202654"/>
            <a:ext cx="3724656" cy="517746"/>
          </a:xfrm>
        </p:spPr>
        <p:txBody>
          <a:bodyPr>
            <a:noAutofit/>
          </a:bodyPr>
          <a:lstStyle/>
          <a:p>
            <a:r>
              <a:rPr lang="it-IT" sz="2800" b="1" dirty="0">
                <a:solidFill>
                  <a:srgbClr val="FF0000"/>
                </a:solidFill>
              </a:rPr>
              <a:t>Difetto Interatriale (DIA)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26C513-3F09-49C5-8C3D-79B0C3144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337" y="1194741"/>
            <a:ext cx="6373368" cy="1429639"/>
          </a:xfrm>
          <a:ln>
            <a:solidFill>
              <a:srgbClr val="FF0000"/>
            </a:solidFill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sz="2400" dirty="0"/>
              <a:t>DIA OS &lt;3 mm non richiedono trattamento</a:t>
            </a:r>
          </a:p>
          <a:p>
            <a:pPr marL="0" indent="0">
              <a:buNone/>
            </a:pPr>
            <a:r>
              <a:rPr lang="it-IT" sz="2400" dirty="0"/>
              <a:t>DIA OS &gt;8 mm devono essere chiusi</a:t>
            </a:r>
          </a:p>
          <a:p>
            <a:pPr marL="0" indent="0">
              <a:buNone/>
            </a:pPr>
            <a:r>
              <a:rPr lang="it-IT" sz="2400" dirty="0"/>
              <a:t>DIA OS di dimensioni intermedie dipende dalla clinica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9F63E65-7C75-5087-64BE-B563EFDBA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513" y="900493"/>
            <a:ext cx="5285487" cy="396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9D7D185B-94C0-D866-7765-D440F61B776A}"/>
              </a:ext>
            </a:extLst>
          </p:cNvPr>
          <p:cNvSpPr txBox="1"/>
          <p:nvPr/>
        </p:nvSpPr>
        <p:spPr>
          <a:xfrm>
            <a:off x="368808" y="3063346"/>
            <a:ext cx="5815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DIA OP difficilmente isolato e quasi sempre fa parte del quadro anatomico del Canale Atrio-Ventricolare (CC complessa da iperafflusso)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1F79C03-7978-1528-18E4-5323AAF7BB12}"/>
              </a:ext>
            </a:extLst>
          </p:cNvPr>
          <p:cNvSpPr txBox="1"/>
          <p:nvPr/>
        </p:nvSpPr>
        <p:spPr>
          <a:xfrm>
            <a:off x="438912" y="4864608"/>
            <a:ext cx="465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DIA Cavale e Seno Venoso vanno sempre trattati (chirurgicamente) soprattutto se associati ad anomalie del ritorno venoso polmonare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50169BF-63D7-D8B0-58DD-7E2291046D0F}"/>
              </a:ext>
            </a:extLst>
          </p:cNvPr>
          <p:cNvSpPr txBox="1"/>
          <p:nvPr/>
        </p:nvSpPr>
        <p:spPr>
          <a:xfrm>
            <a:off x="6684264" y="5530633"/>
            <a:ext cx="482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Il trattamento può essere </a:t>
            </a:r>
            <a:r>
              <a:rPr lang="it-IT" dirty="0" err="1"/>
              <a:t>pecutaneo</a:t>
            </a:r>
            <a:r>
              <a:rPr lang="it-IT" dirty="0"/>
              <a:t> o chirurgico a seconda dell’anatomia e della clinica</a:t>
            </a:r>
          </a:p>
        </p:txBody>
      </p:sp>
    </p:spTree>
    <p:extLst>
      <p:ext uri="{BB962C8B-B14F-4D97-AF65-F5344CB8AC3E}">
        <p14:creationId xmlns:p14="http://schemas.microsoft.com/office/powerpoint/2010/main" val="1752597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492018-82AB-44DC-063A-09CF7EA29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5136" y="109093"/>
            <a:ext cx="5050536" cy="558419"/>
          </a:xfrm>
        </p:spPr>
        <p:txBody>
          <a:bodyPr>
            <a:normAutofit fontScale="90000"/>
          </a:bodyPr>
          <a:lstStyle/>
          <a:p>
            <a:r>
              <a:rPr lang="it-IT" sz="2800" b="1" dirty="0">
                <a:solidFill>
                  <a:srgbClr val="FF0000"/>
                </a:solidFill>
              </a:rPr>
              <a:t>Dotto Arterioso di Botallo Pervio (PDA)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2630E1-8EF7-8A4F-CBF4-D2B7CED73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432" y="667512"/>
            <a:ext cx="5937504" cy="28652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800" dirty="0"/>
              <a:t>La clinica e il Management dipendono dalle dimensioni e dalla quantità di flusso che passa dall’Aorta all’Arteria polmonare</a:t>
            </a:r>
          </a:p>
          <a:p>
            <a:pPr marL="0" indent="0">
              <a:buNone/>
            </a:pPr>
            <a:r>
              <a:rPr lang="it-IT" sz="1800" dirty="0"/>
              <a:t>E’ quasi sempre asintomatico</a:t>
            </a:r>
          </a:p>
          <a:p>
            <a:pPr marL="0" indent="0">
              <a:buNone/>
            </a:pPr>
            <a:r>
              <a:rPr lang="it-IT" sz="1800" dirty="0"/>
              <a:t>Può richiedere iniziale trattamento con terapia diuretica per evitare il sovraccarico e lo scompenso cardiaco</a:t>
            </a:r>
          </a:p>
          <a:p>
            <a:pPr marL="0" indent="0">
              <a:buNone/>
            </a:pPr>
            <a:r>
              <a:rPr lang="it-IT" sz="1800" dirty="0"/>
              <a:t>Spesso si può chiudere per via percutanea</a:t>
            </a:r>
          </a:p>
          <a:p>
            <a:pPr marL="0" indent="0">
              <a:buNone/>
            </a:pPr>
            <a:r>
              <a:rPr lang="it-IT" sz="1800" dirty="0"/>
              <a:t>In epoca neonatale (soprattutto nei neonati pretermine) può richiedere un trattamento tempestivo con FANS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9EF8057-434F-115B-2A71-0790BDE35AC5}"/>
              </a:ext>
            </a:extLst>
          </p:cNvPr>
          <p:cNvSpPr txBox="1"/>
          <p:nvPr/>
        </p:nvSpPr>
        <p:spPr>
          <a:xfrm>
            <a:off x="3922776" y="3532759"/>
            <a:ext cx="4133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Difetto Interventricolare (DIV)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C5C7CF0-FC2F-1E96-98C3-5DD1E3EE9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31" y="3994424"/>
            <a:ext cx="4286306" cy="253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21F330FC-3E84-F591-B7D9-B9DD204870E4}"/>
              </a:ext>
            </a:extLst>
          </p:cNvPr>
          <p:cNvSpPr txBox="1"/>
          <p:nvPr/>
        </p:nvSpPr>
        <p:spPr>
          <a:xfrm>
            <a:off x="5321807" y="4387616"/>
            <a:ext cx="6584061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I DIV muscolari non richiedono quasi mai trattamento</a:t>
            </a:r>
          </a:p>
          <a:p>
            <a:endParaRPr lang="it-IT" sz="2000" dirty="0"/>
          </a:p>
          <a:p>
            <a:r>
              <a:rPr lang="it-IT" sz="2000" dirty="0"/>
              <a:t>I DIV </a:t>
            </a:r>
            <a:r>
              <a:rPr lang="it-IT" sz="2000" dirty="0" err="1"/>
              <a:t>sottoaortici</a:t>
            </a:r>
            <a:r>
              <a:rPr lang="it-IT" sz="2000" dirty="0"/>
              <a:t> </a:t>
            </a:r>
            <a:r>
              <a:rPr lang="it-IT" sz="2000" dirty="0" err="1"/>
              <a:t>perimembranosi</a:t>
            </a:r>
            <a:r>
              <a:rPr lang="it-IT" sz="2000" dirty="0"/>
              <a:t> necessitano di chiusura chirurgica se emodinamicamente significativi</a:t>
            </a:r>
          </a:p>
          <a:p>
            <a:endParaRPr lang="it-IT" sz="2000" dirty="0"/>
          </a:p>
          <a:p>
            <a:r>
              <a:rPr lang="it-IT" sz="2000" dirty="0"/>
              <a:t>I DIV dell’</a:t>
            </a:r>
            <a:r>
              <a:rPr lang="it-IT" sz="2000" dirty="0" err="1"/>
              <a:t>Inlet</a:t>
            </a:r>
            <a:r>
              <a:rPr lang="it-IT" sz="2000" dirty="0"/>
              <a:t>, dell’Outlet o doppiamente connessi vanno sempre chiusi chirurgicamente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0877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944C043F-9C10-AE2D-D424-CF3C84C3DEB5}"/>
              </a:ext>
            </a:extLst>
          </p:cNvPr>
          <p:cNvSpPr txBox="1"/>
          <p:nvPr/>
        </p:nvSpPr>
        <p:spPr>
          <a:xfrm>
            <a:off x="1511046" y="989834"/>
            <a:ext cx="897483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ASINTOMATICI</a:t>
            </a:r>
          </a:p>
          <a:p>
            <a:pPr algn="ctr"/>
            <a:r>
              <a:rPr lang="it-IT" dirty="0"/>
              <a:t>Scarso accrescimento</a:t>
            </a:r>
          </a:p>
          <a:p>
            <a:pPr algn="ctr"/>
            <a:r>
              <a:rPr lang="it-IT" dirty="0"/>
              <a:t>Astenia</a:t>
            </a:r>
          </a:p>
          <a:p>
            <a:pPr algn="ctr"/>
            <a:r>
              <a:rPr lang="it-IT" dirty="0"/>
              <a:t>Facile </a:t>
            </a:r>
            <a:r>
              <a:rPr lang="it-IT" dirty="0" err="1"/>
              <a:t>affaticabilità</a:t>
            </a:r>
            <a:endParaRPr lang="it-IT" dirty="0"/>
          </a:p>
          <a:p>
            <a:pPr algn="ctr"/>
            <a:r>
              <a:rPr lang="it-IT" dirty="0"/>
              <a:t>Dispnea da sforzo</a:t>
            </a:r>
          </a:p>
          <a:p>
            <a:pPr algn="ctr"/>
            <a:r>
              <a:rPr lang="it-IT" dirty="0"/>
              <a:t>Cardiopalmo</a:t>
            </a:r>
          </a:p>
          <a:p>
            <a:pPr algn="ctr"/>
            <a:endParaRPr lang="it-IT" sz="2400" dirty="0"/>
          </a:p>
          <a:p>
            <a:pPr algn="ctr"/>
            <a:r>
              <a:rPr lang="it-IT" sz="2400" u="sng" dirty="0"/>
              <a:t>Spesso i sintomi compaiono in età pediatrica e/o adolescenziale</a:t>
            </a:r>
          </a:p>
          <a:p>
            <a:pPr algn="ctr"/>
            <a:endParaRPr lang="it-IT" sz="2400" u="sng" dirty="0"/>
          </a:p>
          <a:p>
            <a:pPr algn="ctr"/>
            <a:r>
              <a:rPr lang="it-IT" sz="2400" u="sng" dirty="0"/>
              <a:t>I disordini del ritmo cardiaco possono essere altrettanto asintomatici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361E087-2B67-3C24-54BE-CF68CE334E7C}"/>
              </a:ext>
            </a:extLst>
          </p:cNvPr>
          <p:cNvSpPr txBox="1"/>
          <p:nvPr/>
        </p:nvSpPr>
        <p:spPr>
          <a:xfrm>
            <a:off x="4663440" y="156342"/>
            <a:ext cx="2670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Quadri clinici</a:t>
            </a: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12DD5473-430E-A162-9FF0-378E630ECE2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69264" y="4748115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valutazione cardiologica prenatale ci può aiutare a sospettare la sindrome in epoca fetale?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43D5545-A5CB-2916-4505-EE5EE0AFACA5}"/>
              </a:ext>
            </a:extLst>
          </p:cNvPr>
          <p:cNvSpPr txBox="1"/>
          <p:nvPr/>
        </p:nvSpPr>
        <p:spPr>
          <a:xfrm>
            <a:off x="653498" y="5644074"/>
            <a:ext cx="101224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NO! </a:t>
            </a:r>
          </a:p>
          <a:p>
            <a:pPr algn="ctr"/>
            <a:r>
              <a:rPr lang="it-IT" dirty="0"/>
              <a:t>La maggior parte delle manifestazioni sono fisiologiche nel feto o non visibili all’ecografia prenatale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9DD5E00-AF11-168C-9499-CAF7389B1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1379" y="5285319"/>
            <a:ext cx="1519290" cy="106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36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1550</Words>
  <Application>Microsoft Office PowerPoint</Application>
  <PresentationFormat>Widescreen</PresentationFormat>
  <Paragraphs>204</Paragraphs>
  <Slides>18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7" baseType="lpstr">
      <vt:lpstr>Aptos</vt:lpstr>
      <vt:lpstr>Arial</vt:lpstr>
      <vt:lpstr>Bradley Hand ITC</vt:lpstr>
      <vt:lpstr>Calibri</vt:lpstr>
      <vt:lpstr>Calibri Light</vt:lpstr>
      <vt:lpstr>Constantia</vt:lpstr>
      <vt:lpstr>Times New Roman</vt:lpstr>
      <vt:lpstr>Wingdings</vt:lpstr>
      <vt:lpstr>Tema di Office</vt:lpstr>
      <vt:lpstr>L’approccio Multidisciplinare  Il Cardiologo</vt:lpstr>
      <vt:lpstr>Presentazione standard di PowerPoint</vt:lpstr>
      <vt:lpstr>Presentazione standard di PowerPoint</vt:lpstr>
      <vt:lpstr>Presentazione standard di PowerPoint</vt:lpstr>
      <vt:lpstr>CC associate a RTS</vt:lpstr>
      <vt:lpstr>Difetto Interatriale</vt:lpstr>
      <vt:lpstr>Difetto Interatriale (DIA)</vt:lpstr>
      <vt:lpstr>Dotto Arterioso di Botallo Pervio (PDA)</vt:lpstr>
      <vt:lpstr>Presentazione standard di PowerPoint</vt:lpstr>
      <vt:lpstr>Presentazione standard di PowerPoint</vt:lpstr>
      <vt:lpstr>Le principali manifestazioni cardiache sono spesso asintomatiche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MODELLO «TRANSITION CLINIC» : SET STANDARDIZZATO DI INTERVENTI EDUCAZIONALI</vt:lpstr>
      <vt:lpstr>ORGANIZZAZIONE DELLA RETE REGIONALE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annapaola cirillo</dc:creator>
  <cp:lastModifiedBy>annapaola cirillo</cp:lastModifiedBy>
  <cp:revision>24</cp:revision>
  <dcterms:created xsi:type="dcterms:W3CDTF">2024-02-26T16:17:00Z</dcterms:created>
  <dcterms:modified xsi:type="dcterms:W3CDTF">2024-03-13T17:31:27Z</dcterms:modified>
</cp:coreProperties>
</file>