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4" r:id="rId5"/>
    <p:sldId id="268" r:id="rId6"/>
    <p:sldId id="269" r:id="rId7"/>
    <p:sldId id="270" r:id="rId8"/>
    <p:sldId id="271" r:id="rId9"/>
    <p:sldId id="263" r:id="rId10"/>
    <p:sldId id="260" r:id="rId11"/>
    <p:sldId id="259" r:id="rId12"/>
    <p:sldId id="266" r:id="rId13"/>
    <p:sldId id="272" r:id="rId14"/>
    <p:sldId id="261" r:id="rId15"/>
  </p:sldIdLst>
  <p:sldSz cx="12192000" cy="6858000"/>
  <p:notesSz cx="6889750" cy="1002188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FF90327-2A8E-8409-BB4B-0E489A960D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913B968-C6B2-179A-5210-926B0095A7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4ED206-9437-E182-369C-F7049334D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A56F-68FE-4A4E-85B9-6E2E3C2FC0DB}" type="datetimeFigureOut">
              <a:rPr lang="it-IT" smtClean="0"/>
              <a:t>01/03/2024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979B9EA-34D4-834F-91CC-503839864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A150DDD-F6D7-4B2E-B029-D1807CF61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9144-A428-4A53-8516-612C11EA2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9032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B6970B-863F-AD40-5683-18879645D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EDB46F4-C225-2317-66BE-85D8D09105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8FFA820-759A-8C30-A9B1-F8730E0BE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A56F-68FE-4A4E-85B9-6E2E3C2FC0DB}" type="datetimeFigureOut">
              <a:rPr lang="it-IT" smtClean="0"/>
              <a:t>01/03/2024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8BF3F1-3CA5-F11A-23FC-380FEA6B4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D7E072-43C5-D3F0-BCFD-83FF7A588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9144-A428-4A53-8516-612C11EA2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6511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986AE903-9C9F-CFE0-BBAD-1C069BD4E5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550A59A-EB6C-6707-5D1C-E47633B17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7585736-6169-C873-DDBB-15749B7FB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A56F-68FE-4A4E-85B9-6E2E3C2FC0DB}" type="datetimeFigureOut">
              <a:rPr lang="it-IT" smtClean="0"/>
              <a:t>01/03/2024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735E572-348D-0387-6820-CE163245F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A6C9900-5AE0-01D8-531D-32E1FCD74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9144-A428-4A53-8516-612C11EA2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425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E5C069-1A7A-1011-B78B-2E20289AD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76F9412-6C79-D3CA-AFEA-BCBA4859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E0FE6B-4108-8E7B-AB13-E4F9E8ADE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A56F-68FE-4A4E-85B9-6E2E3C2FC0DB}" type="datetimeFigureOut">
              <a:rPr lang="it-IT" smtClean="0"/>
              <a:t>01/03/2024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EE06C83-F2AD-C9DB-3D40-47E1EDC31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AFDAC9D-CB7C-1611-D98E-FF0F4F142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9144-A428-4A53-8516-612C11EA2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6868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261B29-E37A-3E1E-3B00-ED6E3131B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5749E3C-6FC7-839F-289D-1B7D1DF11A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FB395C1-63F7-B45C-175B-97776FBAE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A56F-68FE-4A4E-85B9-6E2E3C2FC0DB}" type="datetimeFigureOut">
              <a:rPr lang="it-IT" smtClean="0"/>
              <a:t>01/03/2024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388D16E-0743-81F9-3B31-297C35096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5C55C67-72B8-417A-CAA4-7ED6751FC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9144-A428-4A53-8516-612C11EA2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5104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43F56C-9CBB-96C9-246A-CEA454734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587D314-73D2-6677-42F0-BB996F77C6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45C974D-8B3E-57C9-51B8-5A2D537AB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61AF8A5-438E-1843-02D5-0C8FA98F0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A56F-68FE-4A4E-85B9-6E2E3C2FC0DB}" type="datetimeFigureOut">
              <a:rPr lang="it-IT" smtClean="0"/>
              <a:t>01/03/2024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C592422-117A-F3B5-F0F2-A968E7D65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54768D7-A8EB-9AC9-8E05-E0553D603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9144-A428-4A53-8516-612C11EA2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0833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3E0D9D9-CC2B-8511-41EE-758A23D3F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2662994-52F1-6A59-ED6F-AC512D3775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4011EA3-CB04-7B44-5B44-BE523F6D82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D652DE8-DE04-2D6F-80EF-F6111741CD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4952AC2-A67D-1E85-3D53-E6F7B75AA5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D069F2E-CC2E-DB5F-B48E-4BCE4EBDE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A56F-68FE-4A4E-85B9-6E2E3C2FC0DB}" type="datetimeFigureOut">
              <a:rPr lang="it-IT" smtClean="0"/>
              <a:t>01/03/2024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EBAA3A7-A85E-E66C-7B49-EFA88BE17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153349E-408B-005A-6CF1-9C102FDE2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9144-A428-4A53-8516-612C11EA2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4252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83CD9C-5C9A-5ADB-BCA8-323139A7C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B29BAD2-0E5A-BD25-4F9B-43E98A9A8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A56F-68FE-4A4E-85B9-6E2E3C2FC0DB}" type="datetimeFigureOut">
              <a:rPr lang="it-IT" smtClean="0"/>
              <a:t>01/03/2024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3AB0C76-1F00-8BF7-5699-DE587AD0C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C4790DE-388C-DB55-C59F-FDF310B04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9144-A428-4A53-8516-612C11EA2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6896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FDB81810-22F0-B8B8-876A-02304E503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A56F-68FE-4A4E-85B9-6E2E3C2FC0DB}" type="datetimeFigureOut">
              <a:rPr lang="it-IT" smtClean="0"/>
              <a:t>01/03/2024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CE82CE4-84C5-92D1-E6C9-3C134C206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DC735C7-6D06-4ADD-7D53-1E7A4F365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9144-A428-4A53-8516-612C11EA2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57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57D8F1-9F9F-4848-4DCC-884B5B119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C1EF3F-9370-C11F-54E0-C175ED0E0B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00CCB8C-CA3B-9006-96EC-6D9263FC8A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30F246C-2AF4-4F8D-0235-B7D69C1E2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A56F-68FE-4A4E-85B9-6E2E3C2FC0DB}" type="datetimeFigureOut">
              <a:rPr lang="it-IT" smtClean="0"/>
              <a:t>01/03/2024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BC23C6D-4967-D7B8-0C39-34F99F1B7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25E5091-6F95-86CD-A7B0-8B50FCD8F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9144-A428-4A53-8516-612C11EA2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0443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05D0A5-527D-0EFF-DD2C-32837101F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C8059FC-C194-35AA-81F5-BC3226890F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5439B08-5A9E-4545-96EB-2A63ED1A23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2083E0A-60B0-FE81-A064-A9A93D93E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A56F-68FE-4A4E-85B9-6E2E3C2FC0DB}" type="datetimeFigureOut">
              <a:rPr lang="it-IT" smtClean="0"/>
              <a:t>01/03/2024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E95476-0971-ECA0-8CA6-1D9CFFF25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71B2533-11BB-6485-FE92-EF16FE612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9144-A428-4A53-8516-612C11EA2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832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29E4C5A-BD20-61B4-6696-5A8B967F8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E3A2F67-8A45-C488-A673-EF29604EF8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212789E-F382-65BC-B179-DEF19D905D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BA56F-68FE-4A4E-85B9-6E2E3C2FC0DB}" type="datetimeFigureOut">
              <a:rPr lang="it-IT" smtClean="0"/>
              <a:t>01/03/2024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751DF55-1298-7AC6-1570-8CB6BBA55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6FD82B3-FF1D-1E75-4F6E-BA06D6722F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79144-A428-4A53-8516-612C11EA29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831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C0533F-E9A4-2216-A222-485720B553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213066"/>
            <a:ext cx="9360023" cy="1669000"/>
          </a:xfrm>
        </p:spPr>
        <p:txBody>
          <a:bodyPr>
            <a:normAutofit fontScale="90000"/>
          </a:bodyPr>
          <a:lstStyle/>
          <a:p>
            <a:r>
              <a:rPr lang="it-IT" altLang="it-IT" sz="3600" b="1" dirty="0">
                <a:latin typeface="+mn-lt"/>
                <a:cs typeface="SairaExtraCondensed-Regular" pitchFamily="32" charset="0"/>
              </a:rPr>
              <a:t>SINDROME DI RUBINSTEIN-TAYBI:</a:t>
            </a:r>
            <a:br>
              <a:rPr lang="it-IT" altLang="it-IT" sz="3600" b="1" dirty="0">
                <a:latin typeface="+mn-lt"/>
                <a:cs typeface="SairaExtraCondensed-Regular" pitchFamily="32" charset="0"/>
              </a:rPr>
            </a:br>
            <a:r>
              <a:rPr lang="it-IT" altLang="it-IT" sz="3600" b="1" dirty="0">
                <a:latin typeface="+mn-lt"/>
                <a:cs typeface="SairaExtraCondensed-Regular" pitchFamily="32" charset="0"/>
              </a:rPr>
              <a:t>MODELLO ASSISTEZIALE  </a:t>
            </a:r>
            <a:br>
              <a:rPr lang="it-IT" altLang="it-IT" sz="3600" b="1" dirty="0">
                <a:latin typeface="+mn-lt"/>
                <a:cs typeface="SairaExtraCondensed-Regular" pitchFamily="32" charset="0"/>
              </a:rPr>
            </a:br>
            <a:r>
              <a:rPr lang="it-IT" altLang="it-IT" sz="3600" b="1" dirty="0">
                <a:latin typeface="+mn-lt"/>
                <a:cs typeface="SairaExtraCondensed-Regular" pitchFamily="32" charset="0"/>
              </a:rPr>
              <a:t>DALL’ETÀ PEDIATRICA ALL’ETÀ ADULTA</a:t>
            </a:r>
            <a:br>
              <a:rPr lang="it-IT" altLang="it-IT" sz="3600" b="1" dirty="0">
                <a:latin typeface="+mn-lt"/>
                <a:cs typeface="SairaExtraCondensed-Regular" pitchFamily="32" charset="0"/>
              </a:rPr>
            </a:br>
            <a:r>
              <a:rPr lang="it-IT" sz="2000" b="1" dirty="0"/>
              <a:t>Napoli, 14 e 15 marzo 2024</a:t>
            </a:r>
            <a:endParaRPr lang="it-IT" sz="3200" b="1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2FD81DB-DE8C-3563-19E9-99A617A6E2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302493"/>
            <a:ext cx="9144000" cy="3080551"/>
          </a:xfrm>
        </p:spPr>
        <p:txBody>
          <a:bodyPr>
            <a:normAutofit/>
          </a:bodyPr>
          <a:lstStyle/>
          <a:p>
            <a:r>
              <a:rPr lang="it-IT" sz="4000" b="1" dirty="0"/>
              <a:t>Gli aspetti psichiatrici </a:t>
            </a:r>
          </a:p>
          <a:p>
            <a:endParaRPr lang="it-IT" sz="3600" b="1" dirty="0"/>
          </a:p>
          <a:p>
            <a:endParaRPr lang="it-IT" sz="3600" b="1" dirty="0"/>
          </a:p>
          <a:p>
            <a:r>
              <a:rPr lang="it-IT" b="1" dirty="0"/>
              <a:t>Dott.ssa Manuela Peserico, psichiatra e psicoterapeuta</a:t>
            </a:r>
          </a:p>
          <a:p>
            <a:r>
              <a:rPr lang="it-IT" b="1" dirty="0"/>
              <a:t>Fondazione IRCCS Cà Granda Ospedale Maggiore Policlinico, Milano</a:t>
            </a:r>
          </a:p>
        </p:txBody>
      </p:sp>
    </p:spTree>
    <p:extLst>
      <p:ext uri="{BB962C8B-B14F-4D97-AF65-F5344CB8AC3E}">
        <p14:creationId xmlns:p14="http://schemas.microsoft.com/office/powerpoint/2010/main" val="1834283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it-IT" sz="4800" b="1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Organizzazione dei servizi</a:t>
            </a:r>
            <a:endParaRPr lang="it-IT" sz="48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144000" y="1656000"/>
            <a:ext cx="11740680" cy="3873240"/>
          </a:xfrm>
          <a:prstGeom prst="rect">
            <a:avLst/>
          </a:prstGeom>
          <a:solidFill>
            <a:srgbClr val="FFFF00"/>
          </a:solidFill>
          <a:ln w="38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it-IT" sz="3600" b="1" strike="noStrike" spc="-1">
                <a:solidFill>
                  <a:srgbClr val="000000"/>
                </a:solidFill>
                <a:latin typeface="Calibri"/>
              </a:rPr>
              <a:t>UOP </a:t>
            </a:r>
            <a:r>
              <a:rPr lang="it-IT" sz="2400" b="1" strike="noStrike" spc="-1">
                <a:solidFill>
                  <a:srgbClr val="000000"/>
                </a:solidFill>
                <a:latin typeface="Calibri"/>
              </a:rPr>
              <a:t>(Unità Operativa di Psichiatria)</a:t>
            </a:r>
            <a:endParaRPr lang="it-IT" sz="2400" b="0" strike="noStrike" spc="-1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it-IT" sz="2400" b="0" strike="noStrike" spc="-1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it-IT" sz="3600" b="1" strike="noStrike" spc="-1">
                <a:solidFill>
                  <a:srgbClr val="000000"/>
                </a:solidFill>
                <a:latin typeface="Calibri"/>
              </a:rPr>
              <a:t>CPS </a:t>
            </a:r>
            <a:r>
              <a:rPr lang="it-IT" sz="2400" b="1" strike="noStrike" spc="-1">
                <a:solidFill>
                  <a:srgbClr val="000000"/>
                </a:solidFill>
                <a:latin typeface="Calibri"/>
              </a:rPr>
              <a:t>(Centro Psico Sociale) </a:t>
            </a:r>
            <a:r>
              <a:rPr lang="it-IT" sz="3600" b="1" strike="noStrike" spc="-1">
                <a:solidFill>
                  <a:srgbClr val="000000"/>
                </a:solidFill>
                <a:latin typeface="Calibri"/>
              </a:rPr>
              <a:t>CSM </a:t>
            </a:r>
            <a:r>
              <a:rPr lang="it-IT" sz="2400" b="1" strike="noStrike" spc="-1">
                <a:solidFill>
                  <a:srgbClr val="000000"/>
                </a:solidFill>
                <a:latin typeface="Calibri"/>
              </a:rPr>
              <a:t>(Centro Salute Mentale) </a:t>
            </a:r>
            <a:r>
              <a:rPr lang="it-IT" sz="3600" b="1" strike="noStrike" spc="-1">
                <a:solidFill>
                  <a:srgbClr val="000000"/>
                </a:solidFill>
                <a:latin typeface="Calibri"/>
              </a:rPr>
              <a:t>CIM </a:t>
            </a:r>
            <a:r>
              <a:rPr lang="it-IT" sz="2400" b="1" strike="noStrike" spc="-1">
                <a:solidFill>
                  <a:srgbClr val="000000"/>
                </a:solidFill>
                <a:latin typeface="Calibri"/>
              </a:rPr>
              <a:t>(Centro Igiene Mentale)</a:t>
            </a:r>
            <a:endParaRPr lang="it-IT" sz="2400" b="0" strike="noStrike" spc="-1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it-IT" sz="2400" b="0" strike="noStrike" spc="-1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it-IT" sz="2400" b="0" strike="noStrike" spc="-1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it-IT" sz="2400" b="0" strike="noStrike" spc="-1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it-IT" sz="3600" b="1" strike="noStrike" spc="-1">
                <a:solidFill>
                  <a:srgbClr val="000000"/>
                </a:solidFill>
                <a:latin typeface="Calibri"/>
              </a:rPr>
              <a:t>Consulenza           Presa in Cura           Presa in carico</a:t>
            </a:r>
            <a:endParaRPr lang="it-IT" sz="3600" b="0" strike="noStrike" spc="-1">
              <a:latin typeface="Arial"/>
            </a:endParaRPr>
          </a:p>
        </p:txBody>
      </p:sp>
      <p:sp>
        <p:nvSpPr>
          <p:cNvPr id="87" name="CustomShape 3"/>
          <p:cNvSpPr/>
          <p:nvPr/>
        </p:nvSpPr>
        <p:spPr>
          <a:xfrm>
            <a:off x="6094440" y="2131410"/>
            <a:ext cx="360" cy="738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FF000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8" name="CustomShape 4"/>
          <p:cNvSpPr/>
          <p:nvPr/>
        </p:nvSpPr>
        <p:spPr>
          <a:xfrm flipH="1">
            <a:off x="3246120" y="3803400"/>
            <a:ext cx="2848320" cy="714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FF000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9" name="CustomShape 5"/>
          <p:cNvSpPr/>
          <p:nvPr/>
        </p:nvSpPr>
        <p:spPr>
          <a:xfrm>
            <a:off x="6095880" y="3779640"/>
            <a:ext cx="360" cy="762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FF000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" name="CustomShape 6"/>
          <p:cNvSpPr/>
          <p:nvPr/>
        </p:nvSpPr>
        <p:spPr>
          <a:xfrm>
            <a:off x="6095880" y="3803400"/>
            <a:ext cx="2662920" cy="714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FF000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it-IT" sz="6000" b="1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Possibili Terapie</a:t>
            </a:r>
            <a:endParaRPr lang="it-IT" sz="60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just">
              <a:lnSpc>
                <a:spcPct val="90000"/>
              </a:lnSpc>
              <a:spcBef>
                <a:spcPts val="1001"/>
              </a:spcBef>
            </a:pPr>
            <a:endParaRPr lang="it-IT" sz="1800" b="0" strike="noStrike" spc="-1" dirty="0">
              <a:latin typeface="Arial"/>
            </a:endParaRPr>
          </a:p>
          <a:p>
            <a:pPr marL="228600" indent="-22788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it-IT" sz="4000" b="1" strike="noStrike" spc="-1" dirty="0">
                <a:solidFill>
                  <a:srgbClr val="000000"/>
                </a:solidFill>
                <a:latin typeface="Calibri"/>
              </a:rPr>
              <a:t>FARMACOLOGICA</a:t>
            </a:r>
            <a:r>
              <a:rPr lang="it-IT" sz="4000" b="0" strike="noStrike" spc="-1" dirty="0">
                <a:solidFill>
                  <a:srgbClr val="000000"/>
                </a:solidFill>
                <a:latin typeface="Calibri"/>
              </a:rPr>
              <a:t> e sintomatologica</a:t>
            </a:r>
            <a:endParaRPr lang="it-IT" sz="4000" b="0" strike="noStrike" spc="-1" dirty="0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lang="it-IT" sz="4000" b="0" strike="noStrike" spc="-1" dirty="0">
              <a:latin typeface="Arial"/>
            </a:endParaRPr>
          </a:p>
          <a:p>
            <a:pPr marL="228600" indent="-22788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it-IT" sz="4000" b="1" strike="noStrike" spc="-1" dirty="0">
                <a:solidFill>
                  <a:srgbClr val="000000"/>
                </a:solidFill>
                <a:latin typeface="Calibri"/>
              </a:rPr>
              <a:t>PSICOLOGICA</a:t>
            </a:r>
            <a:r>
              <a:rPr lang="it-IT" sz="4000" b="0" strike="noStrike" spc="-1" dirty="0">
                <a:solidFill>
                  <a:srgbClr val="000000"/>
                </a:solidFill>
                <a:latin typeface="Calibri"/>
              </a:rPr>
              <a:t> – Colloquio di Sostegno</a:t>
            </a:r>
            <a:endParaRPr lang="it-IT" sz="4000" b="0" strike="noStrike" spc="-1" dirty="0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lang="it-IT" sz="4000" b="0" strike="noStrike" spc="-1" dirty="0">
              <a:latin typeface="Arial"/>
            </a:endParaRPr>
          </a:p>
          <a:p>
            <a:pPr marL="228600" indent="-22788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it-IT" sz="4000" b="1" strike="noStrike" spc="-1" dirty="0">
                <a:solidFill>
                  <a:srgbClr val="000000"/>
                </a:solidFill>
                <a:latin typeface="Calibri"/>
              </a:rPr>
              <a:t>RIABILITATIVA</a:t>
            </a:r>
            <a:r>
              <a:rPr lang="it-IT" sz="4000" b="0" strike="noStrike" spc="-1" dirty="0">
                <a:solidFill>
                  <a:srgbClr val="000000"/>
                </a:solidFill>
                <a:latin typeface="Calibri"/>
              </a:rPr>
              <a:t> – Individuale e di Gruppo</a:t>
            </a:r>
            <a:endParaRPr lang="it-IT" sz="40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69D379-A3C9-32B0-239A-83BAD7F8D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latin typeface="+mn-lt"/>
              </a:rPr>
              <a:t>Terapia farmacologica: aspetti critici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640CAE5-5308-BD77-C8D0-3272F8B28A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sz="3200" b="1" dirty="0"/>
              <a:t>Comorbilità</a:t>
            </a:r>
          </a:p>
          <a:p>
            <a:r>
              <a:rPr lang="it-IT" dirty="0"/>
              <a:t>Glaucoma congenito</a:t>
            </a:r>
          </a:p>
          <a:p>
            <a:r>
              <a:rPr lang="it-IT" dirty="0"/>
              <a:t>Aumento di peso</a:t>
            </a:r>
          </a:p>
          <a:p>
            <a:r>
              <a:rPr lang="it-IT" dirty="0"/>
              <a:t>Facile affaticabilità</a:t>
            </a:r>
          </a:p>
          <a:p>
            <a:r>
              <a:rPr lang="it-IT" dirty="0"/>
              <a:t>Facilità ad effetti collaterali con neurolettici</a:t>
            </a:r>
          </a:p>
        </p:txBody>
      </p:sp>
    </p:spTree>
    <p:extLst>
      <p:ext uri="{BB962C8B-B14F-4D97-AF65-F5344CB8AC3E}">
        <p14:creationId xmlns:p14="http://schemas.microsoft.com/office/powerpoint/2010/main" val="2990215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1FEF02-CA9E-1751-16CF-D63A8B817F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D5E218-45B8-4B89-E6FD-D3427CF6F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latin typeface="+mn-lt"/>
              </a:rPr>
              <a:t>Terapia farmacologica: aspetti critici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263C80D-1DE3-71DE-CB9C-1C4157E79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sz="3200" b="1" dirty="0"/>
              <a:t>Suscettibilità</a:t>
            </a:r>
          </a:p>
          <a:p>
            <a:r>
              <a:rPr lang="it-IT" dirty="0"/>
              <a:t>Glaucoma congenito</a:t>
            </a:r>
          </a:p>
          <a:p>
            <a:r>
              <a:rPr lang="it-IT" dirty="0"/>
              <a:t>Aumento di peso</a:t>
            </a:r>
          </a:p>
          <a:p>
            <a:r>
              <a:rPr lang="it-IT" dirty="0"/>
              <a:t>Facile affaticabilità</a:t>
            </a:r>
          </a:p>
          <a:p>
            <a:r>
              <a:rPr lang="it-IT" dirty="0"/>
              <a:t>Facilità ad effetti collaterali con neurolettici </a:t>
            </a:r>
          </a:p>
        </p:txBody>
      </p:sp>
    </p:spTree>
    <p:extLst>
      <p:ext uri="{BB962C8B-B14F-4D97-AF65-F5344CB8AC3E}">
        <p14:creationId xmlns:p14="http://schemas.microsoft.com/office/powerpoint/2010/main" val="2793039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E02170-E6FF-5840-5D19-71975F724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03201"/>
            <a:ext cx="10515600" cy="640079"/>
          </a:xfrm>
        </p:spPr>
        <p:txBody>
          <a:bodyPr>
            <a:normAutofit fontScale="90000"/>
          </a:bodyPr>
          <a:lstStyle/>
          <a:p>
            <a:pPr algn="ctr"/>
            <a:r>
              <a:rPr lang="it-IT" sz="4000" b="1" dirty="0">
                <a:latin typeface="+mn-lt"/>
              </a:rPr>
              <a:t>Bibliografia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D253C77-2C3E-8669-5684-5BE1B3D75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843280"/>
            <a:ext cx="10515600" cy="5933440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</a:rPr>
              <a:t>A</a:t>
            </a:r>
            <a:r>
              <a:rPr lang="en-US" sz="1600" i="0" u="none" strike="noStrike" baseline="0" dirty="0">
                <a:solidFill>
                  <a:schemeClr val="tx1"/>
                </a:solidFill>
              </a:rPr>
              <a:t>jmone </a:t>
            </a:r>
            <a:r>
              <a:rPr lang="en-US" sz="1600" dirty="0">
                <a:solidFill>
                  <a:schemeClr val="tx1"/>
                </a:solidFill>
              </a:rPr>
              <a:t>PF, Giani L, Allegri B, </a:t>
            </a:r>
            <a:r>
              <a:rPr lang="en-US" sz="1600" dirty="0" err="1">
                <a:solidFill>
                  <a:schemeClr val="tx1"/>
                </a:solidFill>
              </a:rPr>
              <a:t>Michelini</a:t>
            </a:r>
            <a:r>
              <a:rPr lang="en-US" sz="1600" dirty="0">
                <a:solidFill>
                  <a:schemeClr val="tx1"/>
                </a:solidFill>
              </a:rPr>
              <a:t> G, </a:t>
            </a:r>
            <a:r>
              <a:rPr lang="en-US" sz="1600" dirty="0" err="1">
                <a:solidFill>
                  <a:schemeClr val="tx1"/>
                </a:solidFill>
              </a:rPr>
              <a:t>Dall’Ara</a:t>
            </a:r>
            <a:r>
              <a:rPr lang="en-US" sz="1600" dirty="0">
                <a:solidFill>
                  <a:schemeClr val="tx1"/>
                </a:solidFill>
              </a:rPr>
              <a:t> F, </a:t>
            </a:r>
            <a:r>
              <a:rPr lang="en-US" sz="1600" dirty="0" err="1">
                <a:solidFill>
                  <a:schemeClr val="tx1"/>
                </a:solidFill>
              </a:rPr>
              <a:t>Rigamonti</a:t>
            </a:r>
            <a:r>
              <a:rPr lang="en-US" sz="1600" dirty="0">
                <a:solidFill>
                  <a:schemeClr val="tx1"/>
                </a:solidFill>
              </a:rPr>
              <a:t> C, Monti F,  </a:t>
            </a:r>
            <a:r>
              <a:rPr lang="en-US" sz="1600" dirty="0" err="1">
                <a:solidFill>
                  <a:schemeClr val="tx1"/>
                </a:solidFill>
              </a:rPr>
              <a:t>Vizziello</a:t>
            </a:r>
            <a:r>
              <a:rPr lang="en-US" sz="1600" dirty="0">
                <a:solidFill>
                  <a:schemeClr val="tx1"/>
                </a:solidFill>
              </a:rPr>
              <a:t> PF, </a:t>
            </a:r>
            <a:r>
              <a:rPr lang="en-US" sz="1600" dirty="0" err="1">
                <a:solidFill>
                  <a:schemeClr val="tx1"/>
                </a:solidFill>
              </a:rPr>
              <a:t>Selicorni</a:t>
            </a:r>
            <a:r>
              <a:rPr lang="en-US" sz="1600" dirty="0">
                <a:solidFill>
                  <a:schemeClr val="tx1"/>
                </a:solidFill>
              </a:rPr>
              <a:t> A, Milani D, </a:t>
            </a:r>
            <a:r>
              <a:rPr lang="en-US" sz="1600" dirty="0" err="1">
                <a:solidFill>
                  <a:schemeClr val="tx1"/>
                </a:solidFill>
              </a:rPr>
              <a:t>Scaini</a:t>
            </a:r>
            <a:r>
              <a:rPr lang="en-US" sz="1600" dirty="0">
                <a:solidFill>
                  <a:schemeClr val="tx1"/>
                </a:solidFill>
              </a:rPr>
              <a:t> S, Costantino A. T</a:t>
            </a:r>
            <a:r>
              <a:rPr lang="en-US" sz="1600" i="0" u="none" strike="noStrike" baseline="0" dirty="0">
                <a:solidFill>
                  <a:schemeClr val="tx1"/>
                </a:solidFill>
              </a:rPr>
              <a:t>he developmental trajectories of the behavioral phenotype and neuropsychiatric functioning in Cornelia de Lange and Rubinstein </a:t>
            </a:r>
            <a:r>
              <a:rPr lang="en-US" sz="1600" i="0" u="none" strike="noStrike" baseline="0" dirty="0" err="1">
                <a:solidFill>
                  <a:schemeClr val="tx1"/>
                </a:solidFill>
              </a:rPr>
              <a:t>Taybi</a:t>
            </a:r>
            <a:r>
              <a:rPr lang="en-US" sz="1600" i="0" u="none" strike="noStrike" baseline="0" dirty="0">
                <a:solidFill>
                  <a:schemeClr val="tx1"/>
                </a:solidFill>
              </a:rPr>
              <a:t> syndromes: A longitudinal study. </a:t>
            </a:r>
            <a:r>
              <a:rPr lang="it-IT" sz="1600" i="0" u="none" strike="noStrike" baseline="0" dirty="0" err="1">
                <a:solidFill>
                  <a:schemeClr val="tx1"/>
                </a:solidFill>
              </a:rPr>
              <a:t>Am</a:t>
            </a:r>
            <a:r>
              <a:rPr lang="it-IT" sz="1600" i="0" u="none" strike="noStrike" baseline="0" dirty="0">
                <a:solidFill>
                  <a:schemeClr val="tx1"/>
                </a:solidFill>
              </a:rPr>
              <a:t> J </a:t>
            </a:r>
            <a:r>
              <a:rPr lang="it-IT" sz="1600" i="0" u="none" strike="noStrike" baseline="0" dirty="0" err="1">
                <a:solidFill>
                  <a:schemeClr val="tx1"/>
                </a:solidFill>
              </a:rPr>
              <a:t>Med</a:t>
            </a:r>
            <a:r>
              <a:rPr lang="it-IT" sz="1600" i="0" u="none" strike="noStrike" baseline="0" dirty="0">
                <a:solidFill>
                  <a:schemeClr val="tx1"/>
                </a:solidFill>
              </a:rPr>
              <a:t> Genet. </a:t>
            </a:r>
            <a:r>
              <a:rPr lang="it-IT" sz="1600" b="1" i="0" u="none" strike="noStrike" baseline="0" dirty="0">
                <a:solidFill>
                  <a:schemeClr val="tx1"/>
                </a:solidFill>
              </a:rPr>
              <a:t>2023</a:t>
            </a:r>
            <a:r>
              <a:rPr lang="it-IT" sz="1600" i="0" u="none" strike="noStrike" baseline="0" dirty="0">
                <a:solidFill>
                  <a:schemeClr val="tx1"/>
                </a:solidFill>
              </a:rPr>
              <a:t>;191A:424–436.</a:t>
            </a:r>
          </a:p>
          <a:p>
            <a:pPr algn="just">
              <a:spcBef>
                <a:spcPts val="0"/>
              </a:spcBef>
            </a:pPr>
            <a:endParaRPr lang="it-IT" sz="1600" i="0" u="none" strike="noStrike" baseline="0" dirty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</a:pPr>
            <a:r>
              <a:rPr lang="en-US" sz="1600" i="0" dirty="0" err="1">
                <a:solidFill>
                  <a:srgbClr val="212121"/>
                </a:solidFill>
                <a:effectLst/>
              </a:rPr>
              <a:t>Qu’d</a:t>
            </a:r>
            <a:r>
              <a:rPr lang="en-US" sz="1600" i="0" dirty="0">
                <a:solidFill>
                  <a:srgbClr val="212121"/>
                </a:solidFill>
                <a:effectLst/>
              </a:rPr>
              <a:t> D, Schmitt LM, </a:t>
            </a:r>
            <a:r>
              <a:rPr lang="en-US" sz="1600" i="0" dirty="0" err="1">
                <a:solidFill>
                  <a:srgbClr val="212121"/>
                </a:solidFill>
                <a:effectLst/>
              </a:rPr>
              <a:t>Leston</a:t>
            </a:r>
            <a:r>
              <a:rPr lang="en-US" sz="1600" i="0" dirty="0">
                <a:solidFill>
                  <a:srgbClr val="212121"/>
                </a:solidFill>
                <a:effectLst/>
              </a:rPr>
              <a:t> A, Harris JR, </a:t>
            </a:r>
            <a:r>
              <a:rPr lang="en-US" sz="1600" i="0" dirty="0" err="1">
                <a:solidFill>
                  <a:srgbClr val="212121"/>
                </a:solidFill>
                <a:effectLst/>
              </a:rPr>
              <a:t>Slavotinek</a:t>
            </a:r>
            <a:r>
              <a:rPr lang="en-US" sz="1600" i="0" dirty="0">
                <a:solidFill>
                  <a:srgbClr val="212121"/>
                </a:solidFill>
                <a:effectLst/>
              </a:rPr>
              <a:t> A, Riddle L, </a:t>
            </a:r>
            <a:r>
              <a:rPr lang="en-US" sz="1600" i="0" dirty="0" err="1">
                <a:solidFill>
                  <a:srgbClr val="212121"/>
                </a:solidFill>
                <a:effectLst/>
              </a:rPr>
              <a:t>Brighman</a:t>
            </a:r>
            <a:r>
              <a:rPr lang="en-US" sz="1600" i="0" dirty="0">
                <a:solidFill>
                  <a:srgbClr val="212121"/>
                </a:solidFill>
                <a:effectLst/>
              </a:rPr>
              <a:t> DS, Simpson BN. Behavioral and neuropsychiatric challenges across the lifespan in individuals with Rubinstein-</a:t>
            </a:r>
            <a:r>
              <a:rPr lang="en-US" sz="1600" i="0" dirty="0" err="1">
                <a:solidFill>
                  <a:srgbClr val="212121"/>
                </a:solidFill>
                <a:effectLst/>
              </a:rPr>
              <a:t>Taybi</a:t>
            </a:r>
            <a:r>
              <a:rPr lang="en-US" sz="1600" i="0" dirty="0">
                <a:solidFill>
                  <a:srgbClr val="212121"/>
                </a:solidFill>
                <a:effectLst/>
              </a:rPr>
              <a:t> syndrome. </a:t>
            </a:r>
            <a:r>
              <a:rPr lang="it-IT" sz="1600" i="0" dirty="0">
                <a:solidFill>
                  <a:schemeClr val="tx1"/>
                </a:solidFill>
                <a:effectLst/>
              </a:rPr>
              <a:t>Front Genet </a:t>
            </a:r>
            <a:r>
              <a:rPr kumimoji="0" lang="it-IT" altLang="it-IT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2023</a:t>
            </a:r>
            <a:r>
              <a:rPr kumimoji="0" lang="it-IT" altLang="it-IT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it-IT" altLang="it-IT" sz="16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Jun</a:t>
            </a:r>
            <a:r>
              <a:rPr kumimoji="0" lang="it-IT" altLang="it-IT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21:14:1116919 </a:t>
            </a:r>
          </a:p>
          <a:p>
            <a:pPr algn="just">
              <a:spcBef>
                <a:spcPts val="0"/>
              </a:spcBef>
            </a:pPr>
            <a:endParaRPr lang="en-US" sz="1600" i="0" dirty="0">
              <a:solidFill>
                <a:schemeClr val="tx1"/>
              </a:solidFill>
              <a:effectLst/>
            </a:endParaRPr>
          </a:p>
          <a:p>
            <a:pPr algn="just">
              <a:spcBef>
                <a:spcPts val="0"/>
              </a:spcBef>
            </a:pPr>
            <a:r>
              <a:rPr lang="it-IT" sz="1600" dirty="0" err="1">
                <a:solidFill>
                  <a:schemeClr val="tx1"/>
                </a:solidFill>
              </a:rPr>
              <a:t>Awan</a:t>
            </a:r>
            <a:r>
              <a:rPr lang="it-IT" sz="1600" dirty="0">
                <a:solidFill>
                  <a:schemeClr val="tx1"/>
                </a:solidFill>
              </a:rPr>
              <a:t> N, Pearson E, Shelley L, </a:t>
            </a:r>
            <a:r>
              <a:rPr lang="it-IT" sz="1600" dirty="0" err="1">
                <a:solidFill>
                  <a:schemeClr val="tx1"/>
                </a:solidFill>
              </a:rPr>
              <a:t>Greenhill</a:t>
            </a:r>
            <a:r>
              <a:rPr lang="it-IT" sz="1600" dirty="0">
                <a:solidFill>
                  <a:schemeClr val="tx1"/>
                </a:solidFill>
              </a:rPr>
              <a:t> C, </a:t>
            </a:r>
            <a:r>
              <a:rPr lang="it-IT" sz="1600" dirty="0" err="1">
                <a:solidFill>
                  <a:schemeClr val="tx1"/>
                </a:solidFill>
              </a:rPr>
              <a:t>Tarver</a:t>
            </a:r>
            <a:r>
              <a:rPr lang="it-IT" sz="1600" dirty="0">
                <a:solidFill>
                  <a:schemeClr val="tx1"/>
                </a:solidFill>
              </a:rPr>
              <a:t> J, Waite J. The </a:t>
            </a:r>
            <a:r>
              <a:rPr lang="it-IT" sz="1600" dirty="0" err="1">
                <a:solidFill>
                  <a:schemeClr val="tx1"/>
                </a:solidFill>
              </a:rPr>
              <a:t>behavioral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phenotype</a:t>
            </a:r>
            <a:r>
              <a:rPr lang="it-IT" sz="1600" dirty="0">
                <a:solidFill>
                  <a:schemeClr val="tx1"/>
                </a:solidFill>
              </a:rPr>
              <a:t> of Rubinstein-</a:t>
            </a:r>
            <a:r>
              <a:rPr lang="it-IT" sz="1600" dirty="0" err="1">
                <a:solidFill>
                  <a:schemeClr val="tx1"/>
                </a:solidFill>
              </a:rPr>
              <a:t>Taybi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syndrome</a:t>
            </a:r>
            <a:r>
              <a:rPr lang="it-IT" sz="1600" dirty="0">
                <a:solidFill>
                  <a:schemeClr val="tx1"/>
                </a:solidFill>
              </a:rPr>
              <a:t>: A </a:t>
            </a:r>
            <a:r>
              <a:rPr lang="it-IT" sz="1600" dirty="0" err="1">
                <a:solidFill>
                  <a:schemeClr val="tx1"/>
                </a:solidFill>
              </a:rPr>
              <a:t>scoping</a:t>
            </a:r>
            <a:r>
              <a:rPr lang="it-IT" sz="1600" dirty="0">
                <a:solidFill>
                  <a:schemeClr val="tx1"/>
                </a:solidFill>
              </a:rPr>
              <a:t> review of the literature. </a:t>
            </a:r>
            <a:r>
              <a:rPr lang="it-IT" sz="1600" dirty="0" err="1">
                <a:solidFill>
                  <a:schemeClr val="tx1"/>
                </a:solidFill>
              </a:rPr>
              <a:t>Am</a:t>
            </a:r>
            <a:r>
              <a:rPr lang="it-IT" sz="1600" dirty="0">
                <a:solidFill>
                  <a:schemeClr val="tx1"/>
                </a:solidFill>
              </a:rPr>
              <a:t> J </a:t>
            </a:r>
            <a:r>
              <a:rPr lang="it-IT" sz="1600" dirty="0" err="1">
                <a:solidFill>
                  <a:schemeClr val="tx1"/>
                </a:solidFill>
              </a:rPr>
              <a:t>Med</a:t>
            </a:r>
            <a:r>
              <a:rPr lang="it-IT" sz="1600" dirty="0">
                <a:solidFill>
                  <a:schemeClr val="tx1"/>
                </a:solidFill>
              </a:rPr>
              <a:t> Genet A. </a:t>
            </a:r>
            <a:r>
              <a:rPr lang="it-IT" sz="1600" b="1" dirty="0">
                <a:solidFill>
                  <a:schemeClr val="tx1"/>
                </a:solidFill>
              </a:rPr>
              <a:t>2022 </a:t>
            </a:r>
            <a:r>
              <a:rPr lang="it-IT" sz="1600" dirty="0">
                <a:solidFill>
                  <a:schemeClr val="tx1"/>
                </a:solidFill>
              </a:rPr>
              <a:t>Sep;188(9):2536-2554. </a:t>
            </a:r>
          </a:p>
          <a:p>
            <a:pPr algn="just">
              <a:spcBef>
                <a:spcPts val="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</a:pPr>
            <a:r>
              <a:rPr lang="it-IT" sz="1600" dirty="0">
                <a:solidFill>
                  <a:schemeClr val="tx1"/>
                </a:solidFill>
              </a:rPr>
              <a:t>Giani L, Michelini G, Ajmone PF, Scaini S, </a:t>
            </a:r>
            <a:r>
              <a:rPr lang="it-IT" sz="1600" dirty="0" err="1">
                <a:solidFill>
                  <a:schemeClr val="tx1"/>
                </a:solidFill>
              </a:rPr>
              <a:t>Selicorni</a:t>
            </a:r>
            <a:r>
              <a:rPr lang="it-IT" sz="1600" dirty="0">
                <a:solidFill>
                  <a:schemeClr val="tx1"/>
                </a:solidFill>
              </a:rPr>
              <a:t> A, Vizziello P, Costantino A. Age-</a:t>
            </a:r>
            <a:r>
              <a:rPr lang="it-IT" sz="1600" dirty="0" err="1">
                <a:solidFill>
                  <a:schemeClr val="tx1"/>
                </a:solidFill>
              </a:rPr>
              <a:t>related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hallmarks</a:t>
            </a:r>
            <a:r>
              <a:rPr lang="it-IT" sz="1600" dirty="0">
                <a:solidFill>
                  <a:schemeClr val="tx1"/>
                </a:solidFill>
              </a:rPr>
              <a:t> of </a:t>
            </a:r>
            <a:r>
              <a:rPr lang="it-IT" sz="1600" dirty="0" err="1">
                <a:solidFill>
                  <a:schemeClr val="tx1"/>
                </a:solidFill>
              </a:rPr>
              <a:t>psychopathology</a:t>
            </a:r>
            <a:r>
              <a:rPr lang="it-IT" sz="1600" dirty="0">
                <a:solidFill>
                  <a:schemeClr val="tx1"/>
                </a:solidFill>
              </a:rPr>
              <a:t> in Cornelia de Lange and Rubinstein-</a:t>
            </a:r>
            <a:r>
              <a:rPr lang="it-IT" sz="1600" dirty="0" err="1">
                <a:solidFill>
                  <a:schemeClr val="tx1"/>
                </a:solidFill>
              </a:rPr>
              <a:t>Taybi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syndromes</a:t>
            </a:r>
            <a:r>
              <a:rPr lang="it-IT" sz="1600" dirty="0">
                <a:solidFill>
                  <a:schemeClr val="tx1"/>
                </a:solidFill>
              </a:rPr>
              <a:t>. Res Dev </a:t>
            </a:r>
            <a:r>
              <a:rPr lang="it-IT" sz="1600" dirty="0" err="1">
                <a:solidFill>
                  <a:schemeClr val="tx1"/>
                </a:solidFill>
              </a:rPr>
              <a:t>Disabil</a:t>
            </a:r>
            <a:r>
              <a:rPr lang="it-IT" sz="1600" dirty="0">
                <a:solidFill>
                  <a:schemeClr val="tx1"/>
                </a:solidFill>
              </a:rPr>
              <a:t>. </a:t>
            </a:r>
            <a:r>
              <a:rPr lang="it-IT" sz="1600" b="1" dirty="0">
                <a:solidFill>
                  <a:schemeClr val="tx1"/>
                </a:solidFill>
              </a:rPr>
              <a:t>2022 </a:t>
            </a:r>
            <a:r>
              <a:rPr lang="it-IT" sz="1600" dirty="0">
                <a:solidFill>
                  <a:schemeClr val="tx1"/>
                </a:solidFill>
              </a:rPr>
              <a:t>Jul;126:104235. </a:t>
            </a:r>
          </a:p>
          <a:p>
            <a:pPr algn="just">
              <a:spcBef>
                <a:spcPts val="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Crawford, H.; Moss, J.; Groves, L.;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Dowlen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R.; Nelson, L.; Reid, D.; Oliver, C. A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Behavioural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Assessment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of Social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Anxiety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and Social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Motivation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in Fragile X, Cornelia de Lange and Rubinstein-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Taybi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Syndromes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J.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Autism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Dev.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Disord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it-IT" sz="16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2020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50, 127–144.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it-IT" sz="1600" kern="100" dirty="0"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Waite, J.; Moss, J.; Beck, S.R.; Richards, C.; Nelson, L.; Arron, K.;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Burbidge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C.; Berg, K.; Oliver, C.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Repetitive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Behavior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in Rubinstein–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Taybi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Syndrome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Parallels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with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Autism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Spectrum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Phenomenology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J.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Autism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Dev.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Disord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it-IT" sz="16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2015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45, 1238–1253.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it-IT" sz="1600" kern="100" dirty="0"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it-IT" sz="1600" dirty="0">
                <a:solidFill>
                  <a:schemeClr val="tx1"/>
                </a:solidFill>
              </a:rPr>
              <a:t>Stevens CA, </a:t>
            </a:r>
            <a:r>
              <a:rPr lang="it-IT" sz="1600" dirty="0" err="1">
                <a:solidFill>
                  <a:schemeClr val="tx1"/>
                </a:solidFill>
              </a:rPr>
              <a:t>Pouncey</a:t>
            </a:r>
            <a:r>
              <a:rPr lang="it-IT" sz="1600" dirty="0">
                <a:solidFill>
                  <a:schemeClr val="tx1"/>
                </a:solidFill>
              </a:rPr>
              <a:t> J, Knowles D. </a:t>
            </a:r>
            <a:r>
              <a:rPr lang="it-IT" sz="1600" dirty="0" err="1">
                <a:solidFill>
                  <a:schemeClr val="tx1"/>
                </a:solidFill>
              </a:rPr>
              <a:t>Adults</a:t>
            </a:r>
            <a:r>
              <a:rPr lang="it-IT" sz="1600" dirty="0">
                <a:solidFill>
                  <a:schemeClr val="tx1"/>
                </a:solidFill>
              </a:rPr>
              <a:t> with Rubinstein-</a:t>
            </a:r>
            <a:r>
              <a:rPr lang="it-IT" sz="1600" dirty="0" err="1">
                <a:solidFill>
                  <a:schemeClr val="tx1"/>
                </a:solidFill>
              </a:rPr>
              <a:t>Taybi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syndrome</a:t>
            </a:r>
            <a:r>
              <a:rPr lang="it-IT" sz="1600" dirty="0">
                <a:solidFill>
                  <a:schemeClr val="tx1"/>
                </a:solidFill>
              </a:rPr>
              <a:t>. </a:t>
            </a:r>
            <a:r>
              <a:rPr lang="it-IT" sz="1600" dirty="0" err="1">
                <a:solidFill>
                  <a:schemeClr val="tx1"/>
                </a:solidFill>
              </a:rPr>
              <a:t>Am</a:t>
            </a:r>
            <a:r>
              <a:rPr lang="it-IT" sz="1600" dirty="0">
                <a:solidFill>
                  <a:schemeClr val="tx1"/>
                </a:solidFill>
              </a:rPr>
              <a:t> J </a:t>
            </a:r>
            <a:r>
              <a:rPr lang="it-IT" sz="1600" dirty="0" err="1">
                <a:solidFill>
                  <a:schemeClr val="tx1"/>
                </a:solidFill>
              </a:rPr>
              <a:t>Med</a:t>
            </a:r>
            <a:r>
              <a:rPr lang="it-IT" sz="1600" dirty="0">
                <a:solidFill>
                  <a:schemeClr val="tx1"/>
                </a:solidFill>
              </a:rPr>
              <a:t> Genet A. </a:t>
            </a:r>
            <a:r>
              <a:rPr lang="it-IT" sz="1600" b="1" dirty="0">
                <a:solidFill>
                  <a:schemeClr val="tx1"/>
                </a:solidFill>
              </a:rPr>
              <a:t>2011 </a:t>
            </a:r>
            <a:r>
              <a:rPr lang="it-IT" sz="1600" dirty="0">
                <a:solidFill>
                  <a:schemeClr val="tx1"/>
                </a:solidFill>
              </a:rPr>
              <a:t>Jul;155A(7):1680-4. </a:t>
            </a:r>
          </a:p>
          <a:p>
            <a:pPr algn="just">
              <a:spcBef>
                <a:spcPts val="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</a:pPr>
            <a:r>
              <a:rPr lang="it-IT" sz="1600" dirty="0">
                <a:solidFill>
                  <a:schemeClr val="tx1"/>
                </a:solidFill>
              </a:rPr>
              <a:t>Verhoeven WMA, </a:t>
            </a:r>
            <a:r>
              <a:rPr lang="it-IT" sz="1600" dirty="0" err="1">
                <a:solidFill>
                  <a:schemeClr val="tx1"/>
                </a:solidFill>
              </a:rPr>
              <a:t>Tuinier</a:t>
            </a:r>
            <a:r>
              <a:rPr lang="it-IT" sz="1600" dirty="0">
                <a:solidFill>
                  <a:schemeClr val="tx1"/>
                </a:solidFill>
              </a:rPr>
              <a:t> S, </a:t>
            </a:r>
            <a:r>
              <a:rPr lang="it-IT" sz="1600" dirty="0" err="1">
                <a:solidFill>
                  <a:schemeClr val="tx1"/>
                </a:solidFill>
              </a:rPr>
              <a:t>Kuijpers</a:t>
            </a:r>
            <a:r>
              <a:rPr lang="it-IT" sz="1600" dirty="0">
                <a:solidFill>
                  <a:schemeClr val="tx1"/>
                </a:solidFill>
              </a:rPr>
              <a:t> HJH, Egger JIM, Brunner HG. </a:t>
            </a:r>
            <a:r>
              <a:rPr lang="it-IT" sz="1600" dirty="0" err="1">
                <a:solidFill>
                  <a:schemeClr val="tx1"/>
                </a:solidFill>
              </a:rPr>
              <a:t>Psychiatric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Profile</a:t>
            </a:r>
            <a:r>
              <a:rPr lang="it-IT" sz="1600" dirty="0">
                <a:solidFill>
                  <a:schemeClr val="tx1"/>
                </a:solidFill>
              </a:rPr>
              <a:t> in Rubinstein-</a:t>
            </a:r>
            <a:r>
              <a:rPr lang="it-IT" sz="1600" dirty="0" err="1">
                <a:solidFill>
                  <a:schemeClr val="tx1"/>
                </a:solidFill>
              </a:rPr>
              <a:t>Taybi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Syndrome</a:t>
            </a:r>
            <a:r>
              <a:rPr lang="it-IT" sz="1600" dirty="0">
                <a:solidFill>
                  <a:schemeClr val="tx1"/>
                </a:solidFill>
              </a:rPr>
              <a:t>, </a:t>
            </a:r>
            <a:r>
              <a:rPr lang="it-IT" sz="1600" dirty="0" err="1">
                <a:solidFill>
                  <a:schemeClr val="tx1"/>
                </a:solidFill>
              </a:rPr>
              <a:t>Psychopathology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b="1" dirty="0">
                <a:solidFill>
                  <a:schemeClr val="tx1"/>
                </a:solidFill>
              </a:rPr>
              <a:t>2010</a:t>
            </a:r>
            <a:r>
              <a:rPr lang="it-IT" sz="1600" dirty="0">
                <a:solidFill>
                  <a:schemeClr val="tx1"/>
                </a:solidFill>
              </a:rPr>
              <a:t>,43:63-68.</a:t>
            </a:r>
          </a:p>
          <a:p>
            <a:pPr algn="just">
              <a:spcBef>
                <a:spcPts val="0"/>
              </a:spcBef>
            </a:pPr>
            <a:endParaRPr lang="it-IT" sz="1600" dirty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</a:pP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Levitas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A.S.; Reid, C.S. Rubinstein-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Taybi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Syndrome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Psychiatric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Disorders. J.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Intellect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it-IT" sz="16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Disabil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Res. </a:t>
            </a:r>
            <a:r>
              <a:rPr lang="it-IT" sz="16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1998</a:t>
            </a:r>
            <a:r>
              <a:rPr lang="it-IT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42, 284–292.</a:t>
            </a:r>
          </a:p>
          <a:p>
            <a:pPr algn="just"/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5398D6-845A-7A20-B8C1-80286FB95D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50682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rgbClr val="5B616B"/>
              </a:solidFill>
              <a:effectLst/>
              <a:latin typeface="BlinkMacSystemFon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altLang="it-IT" sz="1200" b="0" i="0" u="none" strike="noStrike" cap="none" normalizeH="0" baseline="0" dirty="0">
                <a:ln>
                  <a:noFill/>
                </a:ln>
                <a:solidFill>
                  <a:srgbClr val="0071BC"/>
                </a:solidFill>
                <a:effectLst/>
                <a:latin typeface="BlinkMacSystemFont"/>
              </a:rPr>
              <a:t>. 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868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E82F54-EA44-D4C1-2D0F-3EF05CB72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latin typeface="+mn-lt"/>
              </a:rPr>
              <a:t>Definizione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27DFD1-669A-C0DB-1C1A-A0088EB16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5120"/>
            <a:ext cx="10515600" cy="4897755"/>
          </a:xfrm>
        </p:spPr>
        <p:txBody>
          <a:bodyPr>
            <a:normAutofit fontScale="77500" lnSpcReduction="20000"/>
          </a:bodyPr>
          <a:lstStyle/>
          <a:p>
            <a:pPr algn="l"/>
            <a:endParaRPr lang="it-I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it-IT" sz="41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La sindrome di Rubinstein-</a:t>
            </a:r>
            <a:r>
              <a:rPr lang="it-IT" sz="4100" b="1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Taybi</a:t>
            </a:r>
            <a:r>
              <a:rPr lang="it-IT" sz="41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è una sindrome malformativa molto rara caratterizzata da un </a:t>
            </a:r>
          </a:p>
          <a:p>
            <a:pPr marL="0" indent="0" algn="just">
              <a:buNone/>
            </a:pPr>
            <a:endParaRPr lang="it-IT" sz="4100" b="1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/>
            <a:r>
              <a:rPr lang="it-IT" sz="41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ritardo della crescita e dello sviluppo psicomotorio </a:t>
            </a:r>
          </a:p>
          <a:p>
            <a:pPr algn="just"/>
            <a:endParaRPr lang="it-IT" sz="4100" b="1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/>
            <a:r>
              <a:rPr lang="it-IT" sz="41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deficit cognitivo </a:t>
            </a:r>
          </a:p>
          <a:p>
            <a:pPr algn="just"/>
            <a:endParaRPr lang="it-IT" sz="4100" b="1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/>
            <a:r>
              <a:rPr lang="it-IT" sz="41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varie malformazioni: caratteristici dismorfismi facciali, anomalie dentarie, anomalie delle estremità, cardiache, oculari o cutanee</a:t>
            </a:r>
            <a:endParaRPr lang="it-IT" sz="4100" b="1" dirty="0"/>
          </a:p>
        </p:txBody>
      </p:sp>
    </p:spTree>
    <p:extLst>
      <p:ext uri="{BB962C8B-B14F-4D97-AF65-F5344CB8AC3E}">
        <p14:creationId xmlns:p14="http://schemas.microsoft.com/office/powerpoint/2010/main" val="4253406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E64854-1913-AF47-F09D-5D7021F60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Aspetti psicologico/psichiatrici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B6DC3E1-9A72-2D02-B31A-CDD48F4F89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3680"/>
            <a:ext cx="10515600" cy="467328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it-IT" sz="3200" b="1" dirty="0">
                <a:latin typeface="Calibri" panose="020F0502020204030204" pitchFamily="34" charset="0"/>
                <a:cs typeface="Calibri" panose="020F0502020204030204" pitchFamily="34" charset="0"/>
              </a:rPr>
              <a:t>La letteratura non riporta dati univoci su questo tipo di sintomatologia nel bambino, sia per l’esiguità del numero di casi che per i pochi studi a disposizione, e, ancor di più, nel soggetto adulto.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it-IT" sz="3200" b="1" dirty="0">
                <a:latin typeface="Calibri" panose="020F0502020204030204" pitchFamily="34" charset="0"/>
                <a:cs typeface="Calibri" panose="020F0502020204030204" pitchFamily="34" charset="0"/>
              </a:rPr>
              <a:t>La presenza di una sintomatologia psichica è però significativa in termini percentuali.</a:t>
            </a:r>
          </a:p>
        </p:txBody>
      </p:sp>
    </p:spTree>
    <p:extLst>
      <p:ext uri="{BB962C8B-B14F-4D97-AF65-F5344CB8AC3E}">
        <p14:creationId xmlns:p14="http://schemas.microsoft.com/office/powerpoint/2010/main" val="3696963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39541B-AAEC-6A1E-600C-5425B8C00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4555"/>
          </a:xfrm>
        </p:spPr>
        <p:txBody>
          <a:bodyPr/>
          <a:lstStyle/>
          <a:p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Aspetti psicologico/psichiatrici in età adulta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B767DFF-354D-F97E-0B56-D5BB8577A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9680"/>
            <a:ext cx="10515600" cy="53949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3200" b="1" dirty="0">
                <a:latin typeface="Calibri" panose="020F0502020204030204" pitchFamily="34" charset="0"/>
              </a:rPr>
              <a:t>Aree problematiche</a:t>
            </a:r>
          </a:p>
          <a:p>
            <a:pPr algn="just">
              <a:lnSpc>
                <a:spcPct val="150000"/>
              </a:lnSpc>
            </a:pPr>
            <a:r>
              <a:rPr lang="it-IT" sz="32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Deficit cognitivo </a:t>
            </a:r>
            <a:r>
              <a:rPr lang="it-IT" sz="2400" b="1" i="0" u="none" strike="noStrike" baseline="0" dirty="0">
                <a:latin typeface="Calibri" panose="020F0502020204030204" pitchFamily="34" charset="0"/>
              </a:rPr>
              <a:t>la cui entità è molto variabile da soggetto  a soggetto e può richiedere la mediazione  di un operatore o di una formazione specifica ad esempio nelle situazioni di inserimento lavorativo</a:t>
            </a:r>
          </a:p>
          <a:p>
            <a:pPr algn="just"/>
            <a:endParaRPr lang="it-IT" sz="2400" b="1" i="0" u="none" strike="noStrike" baseline="0" dirty="0">
              <a:latin typeface="Calibri" panose="020F050202020403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it-IT" sz="2400" b="1" dirty="0">
                <a:latin typeface="Calibri" panose="020F0502020204030204" pitchFamily="34" charset="0"/>
              </a:rPr>
              <a:t>Disturbi del comportamento</a:t>
            </a:r>
          </a:p>
          <a:p>
            <a:pPr algn="just">
              <a:lnSpc>
                <a:spcPct val="100000"/>
              </a:lnSpc>
            </a:pPr>
            <a:r>
              <a:rPr lang="it-IT" sz="2400" b="1" dirty="0">
                <a:latin typeface="Calibri" panose="020F0502020204030204" pitchFamily="34" charset="0"/>
              </a:rPr>
              <a:t>Disturbi depressivi</a:t>
            </a:r>
          </a:p>
          <a:p>
            <a:pPr algn="just">
              <a:lnSpc>
                <a:spcPct val="100000"/>
              </a:lnSpc>
            </a:pPr>
            <a:r>
              <a:rPr lang="it-IT" sz="2400" b="1" dirty="0">
                <a:latin typeface="Calibri" panose="020F0502020204030204" pitchFamily="34" charset="0"/>
              </a:rPr>
              <a:t>Disturbi d’ansia</a:t>
            </a:r>
          </a:p>
          <a:p>
            <a:pPr algn="just">
              <a:lnSpc>
                <a:spcPct val="100000"/>
              </a:lnSpc>
            </a:pPr>
            <a:r>
              <a:rPr lang="it-IT" sz="2400" b="1" dirty="0">
                <a:latin typeface="Calibri" panose="020F0502020204030204" pitchFamily="34" charset="0"/>
              </a:rPr>
              <a:t>Disturbi psicotici</a:t>
            </a:r>
          </a:p>
        </p:txBody>
      </p:sp>
    </p:spTree>
    <p:extLst>
      <p:ext uri="{BB962C8B-B14F-4D97-AF65-F5344CB8AC3E}">
        <p14:creationId xmlns:p14="http://schemas.microsoft.com/office/powerpoint/2010/main" val="1647127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6D533B-4721-E1C2-BE02-CBAC5C394A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D3A939-0E1A-706D-A20D-A00F8339A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401"/>
            <a:ext cx="10515600" cy="883919"/>
          </a:xfrm>
        </p:spPr>
        <p:txBody>
          <a:bodyPr/>
          <a:lstStyle/>
          <a:p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Aspetti psicologico/psichiatrici in età adulta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89131C1-8F8D-CB3B-EF83-DA2C52889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8400"/>
            <a:ext cx="10515600" cy="532447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sz="3200" b="1" dirty="0">
                <a:latin typeface="Calibri" panose="020F0502020204030204" pitchFamily="34" charset="0"/>
              </a:rPr>
              <a:t>Aree problematiche</a:t>
            </a:r>
          </a:p>
          <a:p>
            <a:pPr algn="just">
              <a:lnSpc>
                <a:spcPct val="110000"/>
              </a:lnSpc>
            </a:pPr>
            <a:r>
              <a:rPr lang="it-IT" sz="2400" b="1" i="0" u="none" strike="noStrike" baseline="0" dirty="0">
                <a:latin typeface="Calibri" panose="020F0502020204030204" pitchFamily="34" charset="0"/>
              </a:rPr>
              <a:t>Deficit cognitivo </a:t>
            </a:r>
          </a:p>
          <a:p>
            <a:pPr algn="just">
              <a:lnSpc>
                <a:spcPct val="100000"/>
              </a:lnSpc>
            </a:pPr>
            <a:r>
              <a:rPr lang="it-IT" sz="3200" b="1" dirty="0">
                <a:solidFill>
                  <a:srgbClr val="FF0000"/>
                </a:solidFill>
                <a:latin typeface="Calibri" panose="020F0502020204030204" pitchFamily="34" charset="0"/>
              </a:rPr>
              <a:t>Disturbi del comportamento</a:t>
            </a:r>
            <a:r>
              <a:rPr lang="it-IT" sz="3200" b="1" dirty="0">
                <a:latin typeface="Calibri" panose="020F0502020204030204" pitchFamily="34" charset="0"/>
              </a:rPr>
              <a:t> </a:t>
            </a:r>
            <a:r>
              <a:rPr lang="it-IT" sz="2400" b="1" dirty="0">
                <a:latin typeface="Calibri" panose="020F0502020204030204" pitchFamily="34" charset="0"/>
              </a:rPr>
              <a:t>se i bambini sono gioviali, allegri, curiosi e socievoli, in età adolescenziale e adulta compaiono difficoltà nella modulazione emotiva con bruschi cambiamenti dell’umore, impulsività e difficoltà di concentrazione, scoppi d’ira, possibili anomalie comportamentali come autolesionismo o </a:t>
            </a:r>
            <a:r>
              <a:rPr lang="it-IT" sz="2400" b="1" dirty="0" err="1">
                <a:latin typeface="Calibri" panose="020F0502020204030204" pitchFamily="34" charset="0"/>
              </a:rPr>
              <a:t>eteroaggressività</a:t>
            </a:r>
            <a:r>
              <a:rPr lang="it-IT" sz="2400" b="1" dirty="0">
                <a:latin typeface="Calibri" panose="020F0502020204030204" pitchFamily="34" charset="0"/>
              </a:rPr>
              <a:t>, stereotipie motorie, difficoltà di socializzazione (spettro autistico)</a:t>
            </a:r>
            <a:endParaRPr lang="it-IT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just">
              <a:lnSpc>
                <a:spcPct val="100000"/>
              </a:lnSpc>
            </a:pPr>
            <a:endParaRPr lang="it-IT" sz="1800" b="1" dirty="0">
              <a:latin typeface="Calibri" panose="020F050202020403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it-IT" sz="2400" b="1" dirty="0">
                <a:latin typeface="Calibri" panose="020F0502020204030204" pitchFamily="34" charset="0"/>
              </a:rPr>
              <a:t>Disturbi depressivi</a:t>
            </a:r>
          </a:p>
          <a:p>
            <a:pPr algn="just">
              <a:lnSpc>
                <a:spcPct val="100000"/>
              </a:lnSpc>
            </a:pPr>
            <a:r>
              <a:rPr lang="it-IT" sz="2400" b="1" dirty="0">
                <a:latin typeface="Calibri" panose="020F0502020204030204" pitchFamily="34" charset="0"/>
              </a:rPr>
              <a:t>Disturbi d’ansia</a:t>
            </a:r>
          </a:p>
          <a:p>
            <a:pPr algn="just">
              <a:lnSpc>
                <a:spcPct val="100000"/>
              </a:lnSpc>
            </a:pPr>
            <a:r>
              <a:rPr lang="it-IT" sz="2400" b="1" dirty="0">
                <a:latin typeface="Calibri" panose="020F0502020204030204" pitchFamily="34" charset="0"/>
              </a:rPr>
              <a:t>Disturbi psicotici</a:t>
            </a:r>
          </a:p>
        </p:txBody>
      </p:sp>
    </p:spTree>
    <p:extLst>
      <p:ext uri="{BB962C8B-B14F-4D97-AF65-F5344CB8AC3E}">
        <p14:creationId xmlns:p14="http://schemas.microsoft.com/office/powerpoint/2010/main" val="3199379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027B1-305E-7DF8-F861-636B42CCA8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45E9DC-E77A-0828-8C1B-2FFCE3A11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15999"/>
          </a:xfrm>
        </p:spPr>
        <p:txBody>
          <a:bodyPr/>
          <a:lstStyle/>
          <a:p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Aspetti psicologico/psichiatrici in età adulta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8A956C0-594B-640C-3743-7D9E4CE695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7120"/>
            <a:ext cx="10515600" cy="508984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sz="3200" b="1" dirty="0">
                <a:latin typeface="Calibri" panose="020F0502020204030204" pitchFamily="34" charset="0"/>
              </a:rPr>
              <a:t>Aree problematiche</a:t>
            </a:r>
          </a:p>
          <a:p>
            <a:pPr marL="0" indent="0" algn="just">
              <a:buNone/>
            </a:pPr>
            <a:endParaRPr lang="it-IT" sz="3200" b="1" dirty="0">
              <a:latin typeface="Calibri" panose="020F050202020403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it-IT" sz="2400" b="1" i="0" u="none" strike="noStrike" baseline="0" dirty="0">
                <a:latin typeface="Calibri" panose="020F0502020204030204" pitchFamily="34" charset="0"/>
              </a:rPr>
              <a:t>Deficit cognitivo </a:t>
            </a:r>
          </a:p>
          <a:p>
            <a:pPr algn="just">
              <a:lnSpc>
                <a:spcPct val="100000"/>
              </a:lnSpc>
            </a:pPr>
            <a:r>
              <a:rPr lang="it-IT" sz="2400" b="1" dirty="0">
                <a:latin typeface="Calibri" panose="020F0502020204030204" pitchFamily="34" charset="0"/>
              </a:rPr>
              <a:t>Disturbi del comportamento</a:t>
            </a:r>
          </a:p>
          <a:p>
            <a:pPr algn="just">
              <a:lnSpc>
                <a:spcPct val="100000"/>
              </a:lnSpc>
            </a:pPr>
            <a:endParaRPr lang="it-IT" sz="2400" b="1" dirty="0">
              <a:latin typeface="Calibri" panose="020F050202020403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it-IT" sz="3200" b="1" dirty="0">
                <a:solidFill>
                  <a:srgbClr val="FF0000"/>
                </a:solidFill>
                <a:latin typeface="Calibri" panose="020F0502020204030204" pitchFamily="34" charset="0"/>
              </a:rPr>
              <a:t>Disturbi depressivi</a:t>
            </a:r>
            <a:r>
              <a:rPr lang="it-IT" sz="3200" b="1" dirty="0">
                <a:latin typeface="Calibri" panose="020F0502020204030204" pitchFamily="34" charset="0"/>
              </a:rPr>
              <a:t> </a:t>
            </a:r>
            <a:r>
              <a:rPr lang="it-IT" sz="2400" b="1" dirty="0">
                <a:latin typeface="Calibri" panose="020F0502020204030204" pitchFamily="34" charset="0"/>
              </a:rPr>
              <a:t>con instabilità del tono dell’umore, sintomi depressivi,  scarsa autostima, riduzione dell’iniziativa, isolamento, comportamenti autolesivi, frequente affaticabilità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it-IT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it-IT" sz="2400" b="1" dirty="0">
                <a:latin typeface="Calibri" panose="020F0502020204030204" pitchFamily="34" charset="0"/>
              </a:rPr>
              <a:t>Disturbi d’ansia</a:t>
            </a:r>
          </a:p>
          <a:p>
            <a:pPr algn="just">
              <a:lnSpc>
                <a:spcPct val="100000"/>
              </a:lnSpc>
            </a:pPr>
            <a:r>
              <a:rPr lang="it-IT" sz="2400" b="1" dirty="0">
                <a:latin typeface="Calibri" panose="020F0502020204030204" pitchFamily="34" charset="0"/>
              </a:rPr>
              <a:t>Disturbi psicotici</a:t>
            </a:r>
          </a:p>
        </p:txBody>
      </p:sp>
    </p:spTree>
    <p:extLst>
      <p:ext uri="{BB962C8B-B14F-4D97-AF65-F5344CB8AC3E}">
        <p14:creationId xmlns:p14="http://schemas.microsoft.com/office/powerpoint/2010/main" val="2010972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50F023-8308-5356-8A8D-59B9DCBD06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A05202-B951-4CB7-0E92-A166ED78A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921"/>
            <a:ext cx="10515600" cy="894079"/>
          </a:xfrm>
        </p:spPr>
        <p:txBody>
          <a:bodyPr/>
          <a:lstStyle/>
          <a:p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Aspetti psicologico/psichiatrici in età adulta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4408748-0F93-D257-82A2-A44D61B69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8080"/>
            <a:ext cx="10515600" cy="502888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3200" b="1" dirty="0">
                <a:latin typeface="Calibri" panose="020F0502020204030204" pitchFamily="34" charset="0"/>
              </a:rPr>
              <a:t>Aree problematiche</a:t>
            </a:r>
          </a:p>
          <a:p>
            <a:pPr algn="just">
              <a:lnSpc>
                <a:spcPct val="150000"/>
              </a:lnSpc>
            </a:pPr>
            <a:r>
              <a:rPr lang="it-IT" sz="2400" b="1" i="0" u="none" strike="noStrike" baseline="0" dirty="0">
                <a:latin typeface="Calibri" panose="020F0502020204030204" pitchFamily="34" charset="0"/>
              </a:rPr>
              <a:t>Deficit cognitivo </a:t>
            </a:r>
          </a:p>
          <a:p>
            <a:pPr algn="just">
              <a:lnSpc>
                <a:spcPct val="150000"/>
              </a:lnSpc>
            </a:pPr>
            <a:r>
              <a:rPr lang="it-IT" sz="2400" b="1" dirty="0">
                <a:latin typeface="Calibri" panose="020F0502020204030204" pitchFamily="34" charset="0"/>
              </a:rPr>
              <a:t>Disturbi del comportamento</a:t>
            </a:r>
          </a:p>
          <a:p>
            <a:pPr algn="just">
              <a:lnSpc>
                <a:spcPct val="150000"/>
              </a:lnSpc>
            </a:pPr>
            <a:r>
              <a:rPr lang="it-IT" sz="2400" b="1" dirty="0">
                <a:latin typeface="Calibri" panose="020F0502020204030204" pitchFamily="34" charset="0"/>
              </a:rPr>
              <a:t>Disturbi depressivi </a:t>
            </a:r>
          </a:p>
          <a:p>
            <a:pPr algn="just">
              <a:lnSpc>
                <a:spcPct val="150000"/>
              </a:lnSpc>
            </a:pPr>
            <a:r>
              <a:rPr lang="it-IT" sz="3200" b="1" dirty="0">
                <a:solidFill>
                  <a:srgbClr val="FF0000"/>
                </a:solidFill>
                <a:latin typeface="Calibri" panose="020F0502020204030204" pitchFamily="34" charset="0"/>
              </a:rPr>
              <a:t>Disturbi d’ansia </a:t>
            </a:r>
            <a:r>
              <a:rPr lang="it-IT" sz="2400" b="1" dirty="0">
                <a:latin typeface="Calibri" panose="020F0502020204030204" pitchFamily="34" charset="0"/>
              </a:rPr>
              <a:t>con senso di allerta, paura, evitamenti fobici, quadri ossessivo compulsivi</a:t>
            </a:r>
          </a:p>
          <a:p>
            <a:pPr algn="just">
              <a:lnSpc>
                <a:spcPct val="150000"/>
              </a:lnSpc>
            </a:pPr>
            <a:r>
              <a:rPr lang="it-IT" sz="2400" b="1" dirty="0">
                <a:latin typeface="Calibri" panose="020F0502020204030204" pitchFamily="34" charset="0"/>
              </a:rPr>
              <a:t>Disturbi psicotici</a:t>
            </a:r>
          </a:p>
        </p:txBody>
      </p:sp>
    </p:spTree>
    <p:extLst>
      <p:ext uri="{BB962C8B-B14F-4D97-AF65-F5344CB8AC3E}">
        <p14:creationId xmlns:p14="http://schemas.microsoft.com/office/powerpoint/2010/main" val="2448589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8FE4A6-0FA7-781D-CC1A-22A86C1C15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9B0F6C-08F6-A030-9810-8801474D2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921"/>
            <a:ext cx="10515600" cy="894079"/>
          </a:xfrm>
        </p:spPr>
        <p:txBody>
          <a:bodyPr/>
          <a:lstStyle/>
          <a:p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Aspetti psicologico/psichiatrici in età adulta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BCAB0F9-529F-39DC-6833-0BCB58310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8080"/>
            <a:ext cx="10515600" cy="502888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3200" b="1" dirty="0">
                <a:latin typeface="Calibri" panose="020F0502020204030204" pitchFamily="34" charset="0"/>
              </a:rPr>
              <a:t>Aree problematiche</a:t>
            </a:r>
          </a:p>
          <a:p>
            <a:pPr algn="just">
              <a:lnSpc>
                <a:spcPct val="150000"/>
              </a:lnSpc>
            </a:pPr>
            <a:r>
              <a:rPr lang="it-IT" sz="2400" b="1" i="0" u="none" strike="noStrike" baseline="0" dirty="0">
                <a:latin typeface="Calibri" panose="020F0502020204030204" pitchFamily="34" charset="0"/>
              </a:rPr>
              <a:t>Deficit cognitivo </a:t>
            </a:r>
          </a:p>
          <a:p>
            <a:pPr algn="just">
              <a:lnSpc>
                <a:spcPct val="150000"/>
              </a:lnSpc>
            </a:pPr>
            <a:r>
              <a:rPr lang="it-IT" sz="2400" b="1" dirty="0">
                <a:latin typeface="Calibri" panose="020F0502020204030204" pitchFamily="34" charset="0"/>
              </a:rPr>
              <a:t>Disturbi del comportamento</a:t>
            </a:r>
          </a:p>
          <a:p>
            <a:pPr algn="just">
              <a:lnSpc>
                <a:spcPct val="150000"/>
              </a:lnSpc>
            </a:pPr>
            <a:r>
              <a:rPr lang="it-IT" sz="2400" b="1" dirty="0">
                <a:latin typeface="Calibri" panose="020F0502020204030204" pitchFamily="34" charset="0"/>
              </a:rPr>
              <a:t>Disturbi depressivi </a:t>
            </a:r>
          </a:p>
          <a:p>
            <a:pPr algn="just">
              <a:lnSpc>
                <a:spcPct val="150000"/>
              </a:lnSpc>
            </a:pPr>
            <a:r>
              <a:rPr lang="it-IT" sz="2400" b="1" dirty="0">
                <a:latin typeface="Calibri" panose="020F0502020204030204" pitchFamily="34" charset="0"/>
              </a:rPr>
              <a:t>Disturbi d’ansia </a:t>
            </a:r>
          </a:p>
          <a:p>
            <a:pPr algn="just">
              <a:lnSpc>
                <a:spcPct val="150000"/>
              </a:lnSpc>
            </a:pPr>
            <a:r>
              <a:rPr lang="it-IT" sz="3200" b="1" dirty="0">
                <a:solidFill>
                  <a:srgbClr val="FF0000"/>
                </a:solidFill>
                <a:latin typeface="Calibri" panose="020F0502020204030204" pitchFamily="34" charset="0"/>
              </a:rPr>
              <a:t>Disturbi psicotici</a:t>
            </a:r>
            <a:r>
              <a:rPr lang="it-IT" sz="3200" b="1" dirty="0">
                <a:latin typeface="Calibri" panose="020F0502020204030204" pitchFamily="34" charset="0"/>
              </a:rPr>
              <a:t>, </a:t>
            </a:r>
            <a:r>
              <a:rPr lang="it-IT" sz="2400" b="1" dirty="0">
                <a:latin typeface="Calibri" panose="020F0502020204030204" pitchFamily="34" charset="0"/>
              </a:rPr>
              <a:t>statisticamente rari, con deliri ed allucinazioni</a:t>
            </a:r>
            <a:endParaRPr lang="it-IT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609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02F4E9-B137-0822-4041-E0CD17704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2955"/>
          </a:xfrm>
        </p:spPr>
        <p:txBody>
          <a:bodyPr/>
          <a:lstStyle/>
          <a:p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Aspetti psicologico/psichiatrici in età adulta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86656B4-3AD8-02BA-3E0F-7D62002D7B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0640"/>
            <a:ext cx="10515600" cy="486632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sz="3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Nel progressivo inserimento sociale dell’individuo adulto gli aspetti di maggiore rilevanza sono</a:t>
            </a:r>
          </a:p>
          <a:p>
            <a:pPr marL="0" indent="0" algn="just">
              <a:buNone/>
            </a:pPr>
            <a:endParaRPr lang="it-IT" sz="3200" b="1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t-IT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La severità del deficit cognitivo</a:t>
            </a:r>
          </a:p>
          <a:p>
            <a:pPr algn="just">
              <a:lnSpc>
                <a:spcPct val="150000"/>
              </a:lnSpc>
            </a:pPr>
            <a:r>
              <a:rPr lang="it-IT" sz="3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 disturbi del comportamento</a:t>
            </a:r>
          </a:p>
          <a:p>
            <a:pPr algn="just">
              <a:lnSpc>
                <a:spcPct val="150000"/>
              </a:lnSpc>
            </a:pPr>
            <a:r>
              <a:rPr lang="it-IT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I disturbi della sfera relazionale</a:t>
            </a:r>
          </a:p>
          <a:p>
            <a:pPr algn="just">
              <a:lnSpc>
                <a:spcPct val="150000"/>
              </a:lnSpc>
            </a:pPr>
            <a:r>
              <a:rPr lang="it-IT" sz="3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La facile affaticabilità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156650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</TotalTime>
  <Words>901</Words>
  <Application>Microsoft Office PowerPoint</Application>
  <PresentationFormat>Widescreen</PresentationFormat>
  <Paragraphs>112</Paragraphs>
  <Slides>14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9" baseType="lpstr">
      <vt:lpstr>Arial</vt:lpstr>
      <vt:lpstr>BlinkMacSystemFont</vt:lpstr>
      <vt:lpstr>Calibri</vt:lpstr>
      <vt:lpstr>Calibri Light</vt:lpstr>
      <vt:lpstr>Tema di Office</vt:lpstr>
      <vt:lpstr>SINDROME DI RUBINSTEIN-TAYBI: MODELLO ASSISTEZIALE   DALL’ETÀ PEDIATRICA ALL’ETÀ ADULTA Napoli, 14 e 15 marzo 2024</vt:lpstr>
      <vt:lpstr>Definizione</vt:lpstr>
      <vt:lpstr>Aspetti psicologico/psichiatrici</vt:lpstr>
      <vt:lpstr>Aspetti psicologico/psichiatrici in età adulta</vt:lpstr>
      <vt:lpstr>Aspetti psicologico/psichiatrici in età adulta</vt:lpstr>
      <vt:lpstr>Aspetti psicologico/psichiatrici in età adulta</vt:lpstr>
      <vt:lpstr>Aspetti psicologico/psichiatrici in età adulta</vt:lpstr>
      <vt:lpstr>Aspetti psicologico/psichiatrici in età adulta</vt:lpstr>
      <vt:lpstr>Aspetti psicologico/psichiatrici in età adulta</vt:lpstr>
      <vt:lpstr>Presentazione standard di PowerPoint</vt:lpstr>
      <vt:lpstr>Presentazione standard di PowerPoint</vt:lpstr>
      <vt:lpstr>Terapia farmacologica: aspetti critici</vt:lpstr>
      <vt:lpstr>Terapia farmacologica: aspetti critici</vt:lpstr>
      <vt:lpstr>Bibliografia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Manuela</dc:creator>
  <cp:lastModifiedBy>Manuela</cp:lastModifiedBy>
  <cp:revision>18</cp:revision>
  <cp:lastPrinted>2024-03-01T16:26:14Z</cp:lastPrinted>
  <dcterms:created xsi:type="dcterms:W3CDTF">2024-02-21T06:12:48Z</dcterms:created>
  <dcterms:modified xsi:type="dcterms:W3CDTF">2024-03-01T17:27:24Z</dcterms:modified>
</cp:coreProperties>
</file>