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20"/>
  </p:notesMasterIdLst>
  <p:sldIdLst>
    <p:sldId id="256" r:id="rId2"/>
    <p:sldId id="298" r:id="rId3"/>
    <p:sldId id="286" r:id="rId4"/>
    <p:sldId id="300" r:id="rId5"/>
    <p:sldId id="302" r:id="rId6"/>
    <p:sldId id="258" r:id="rId7"/>
    <p:sldId id="291" r:id="rId8"/>
    <p:sldId id="268" r:id="rId9"/>
    <p:sldId id="269" r:id="rId10"/>
    <p:sldId id="303" r:id="rId11"/>
    <p:sldId id="304" r:id="rId12"/>
    <p:sldId id="287" r:id="rId13"/>
    <p:sldId id="297" r:id="rId14"/>
    <p:sldId id="301" r:id="rId15"/>
    <p:sldId id="305" r:id="rId16"/>
    <p:sldId id="264" r:id="rId17"/>
    <p:sldId id="307" r:id="rId18"/>
    <p:sldId id="285" r:id="rId19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F33CC"/>
    <a:srgbClr val="FFFF99"/>
    <a:srgbClr val="FFCC66"/>
    <a:srgbClr val="FFCC00"/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A6711B5-17E0-451B-988D-FCA8DD45AC44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FC2CD5A-2395-4A17-BDCB-9620DE7B9B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round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469CE8-AC94-4B2C-8F7D-AD93CF37EC6C}" type="slidenum">
              <a:rPr lang="en-GB" alt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altLang="it-IT"/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buSzPct val="100000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</a:pPr>
            <a:fld id="{0D222E51-CD04-4FC2-B001-03614A00D473}" type="slidenum">
              <a:rPr lang="en-GB" altLang="it-IT" sz="12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algn="r">
                <a:lnSpc>
                  <a:spcPct val="95000"/>
                </a:lnSpc>
                <a:buSzPct val="100000"/>
                <a:tabLst>
                  <a:tab pos="0" algn="l"/>
                  <a:tab pos="392113" algn="l"/>
                  <a:tab pos="785813" algn="l"/>
                  <a:tab pos="1179513" algn="l"/>
                  <a:tab pos="1573213" algn="l"/>
                  <a:tab pos="1966913" algn="l"/>
                  <a:tab pos="2360613" algn="l"/>
                  <a:tab pos="2754313" algn="l"/>
                  <a:tab pos="3148013" algn="l"/>
                  <a:tab pos="3543300" algn="l"/>
                  <a:tab pos="3937000" algn="l"/>
                  <a:tab pos="4330700" algn="l"/>
                  <a:tab pos="4724400" algn="l"/>
                  <a:tab pos="5118100" algn="l"/>
                  <a:tab pos="5511800" algn="l"/>
                  <a:tab pos="5905500" algn="l"/>
                  <a:tab pos="6299200" algn="l"/>
                  <a:tab pos="6692900" algn="l"/>
                  <a:tab pos="7088188" algn="l"/>
                  <a:tab pos="7481888" algn="l"/>
                  <a:tab pos="7875588" algn="l"/>
                </a:tabLst>
              </a:pPr>
              <a:t>2</a:t>
            </a:fld>
            <a:endParaRPr lang="en-GB" altLang="it-IT" sz="120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alt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FCF6D21-0370-457A-A58F-A9E458B9BE09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3651A43-B53A-40E1-A25E-FB89C3D59FC7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0D539-0DE8-4FE8-BB6D-C2D3369054B0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64092-6812-4FDD-ABAA-E6A1DD4553A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7E748-9063-4F7A-973C-1D8B0C7B6ABD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0815E-1FDB-480C-B3FD-3721AA26B83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576D4-9445-4DC4-A080-46F2CEEF7FD7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E821-541F-4655-9424-76B31615EDD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BDAD2-C774-4080-B438-ECADEDEC62C7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B0C71-C191-40C9-A672-E76B3DE7C1D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2E4AA-F130-408F-9DCD-F5122533EABF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CDC8A-447F-42BE-83A5-C4CC59AD601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4FC24-D5AD-43B8-844E-57C215D476CC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7AE70-376D-48B5-A562-8B2FD0DC9C0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C2ADD-F18F-4BC5-8ECB-011E675F3C56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46451-B3AD-4075-9A58-164E65F2CFB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83592-7A3B-4463-8117-2C25EE96295E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771CB-B52D-47B1-A48C-67578C58559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4DB15-4DA1-4F68-9B1E-DACCAC62A2EC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70F0B-45AD-4AD5-A575-103FD3695D6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8D0-BACC-42FB-A3DB-370D5FDC3AA9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B2462-59A3-47CE-9AA0-8D461B832D4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69D1A-8304-497E-973E-A03F77CE70A8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B250B-8C9F-4A5A-A974-67A211EC7B3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DF9F27-607C-4980-9E19-782A6BEE83FB}" type="datetimeFigureOut">
              <a:rPr lang="it-IT"/>
              <a:pPr>
                <a:defRPr/>
              </a:pPr>
              <a:t>29/03/2019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C87889-7A95-4D9C-AC59-2DB702A135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ottotitolo 2"/>
          <p:cNvSpPr>
            <a:spLocks noGrp="1"/>
          </p:cNvSpPr>
          <p:nvPr>
            <p:ph type="subTitle" idx="1"/>
          </p:nvPr>
        </p:nvSpPr>
        <p:spPr>
          <a:xfrm>
            <a:off x="539750" y="4724400"/>
            <a:ext cx="7993063" cy="1368425"/>
          </a:xfrm>
        </p:spPr>
        <p:txBody>
          <a:bodyPr/>
          <a:lstStyle/>
          <a:p>
            <a:pPr algn="l"/>
            <a:r>
              <a:rPr lang="it-IT" sz="1800" smtClean="0">
                <a:solidFill>
                  <a:schemeClr val="tx1"/>
                </a:solidFill>
                <a:cs typeface="Calibri" pitchFamily="34" charset="0"/>
              </a:rPr>
              <a:t>Elisabetta PRADA</a:t>
            </a:r>
          </a:p>
          <a:p>
            <a:pPr algn="l"/>
            <a:r>
              <a:rPr lang="it-IT" sz="1800" smtClean="0">
                <a:solidFill>
                  <a:schemeClr val="tx1"/>
                </a:solidFill>
                <a:cs typeface="Calibri" pitchFamily="34" charset="0"/>
              </a:rPr>
              <a:t>29/03/2019</a:t>
            </a:r>
            <a:endParaRPr lang="it-IT" sz="1600" smtClean="0">
              <a:solidFill>
                <a:schemeClr val="tx1"/>
              </a:solidFill>
              <a:cs typeface="Calibri" pitchFamily="34" charset="0"/>
            </a:endParaRPr>
          </a:p>
        </p:txBody>
      </p:sp>
      <p:pic>
        <p:nvPicPr>
          <p:cNvPr id="2051" name="Immagine 5"/>
          <p:cNvPicPr>
            <a:picLocks noChangeAspect="1" noChangeArrowheads="1"/>
          </p:cNvPicPr>
          <p:nvPr/>
        </p:nvPicPr>
        <p:blipFill>
          <a:blip r:embed="rId2" cstate="print"/>
          <a:srcRect l="1854" t="-313" r="10092" b="25302"/>
          <a:stretch>
            <a:fillRect/>
          </a:stretch>
        </p:blipFill>
        <p:spPr bwMode="auto">
          <a:xfrm>
            <a:off x="684213" y="765175"/>
            <a:ext cx="4175125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3" cstate="print"/>
          <a:srcRect l="4700" t="17345" r="71503" b="69859"/>
          <a:stretch>
            <a:fillRect/>
          </a:stretch>
        </p:blipFill>
        <p:spPr bwMode="auto">
          <a:xfrm>
            <a:off x="4932363" y="765175"/>
            <a:ext cx="35718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>
          <a:xfrm>
            <a:off x="683569" y="2714144"/>
            <a:ext cx="7704856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Sindrome di </a:t>
            </a:r>
            <a:r>
              <a:rPr lang="it-IT" sz="4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Rubinstein-Taybi</a:t>
            </a:r>
            <a:r>
              <a:rPr lang="it-IT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: novità cliniche e definizione di marcatori per l’assistenza</a:t>
            </a:r>
            <a:endParaRPr lang="it-IT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olo 1"/>
          <p:cNvSpPr>
            <a:spLocks noGrp="1"/>
          </p:cNvSpPr>
          <p:nvPr>
            <p:ph type="title"/>
          </p:nvPr>
        </p:nvSpPr>
        <p:spPr>
          <a:xfrm>
            <a:off x="395288" y="53975"/>
            <a:ext cx="8229600" cy="1143000"/>
          </a:xfrm>
        </p:spPr>
        <p:txBody>
          <a:bodyPr/>
          <a:lstStyle/>
          <a:p>
            <a:r>
              <a:rPr lang="it-IT" sz="2500" b="1" smtClean="0">
                <a:cs typeface="Calibri" pitchFamily="34" charset="0"/>
              </a:rPr>
              <a:t>RISULTATI: calorimetria indiretta</a:t>
            </a:r>
          </a:p>
        </p:txBody>
      </p:sp>
      <p:sp>
        <p:nvSpPr>
          <p:cNvPr id="15" name="CasellaDiTesto 14"/>
          <p:cNvSpPr txBox="1">
            <a:spLocks noChangeArrowheads="1"/>
          </p:cNvSpPr>
          <p:nvPr/>
        </p:nvSpPr>
        <p:spPr bwMode="auto">
          <a:xfrm>
            <a:off x="323850" y="6289675"/>
            <a:ext cx="2232025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>
                <a:latin typeface="Calibri" pitchFamily="34" charset="0"/>
                <a:cs typeface="Calibri" pitchFamily="34" charset="0"/>
              </a:rPr>
              <a:t>*</a:t>
            </a:r>
            <a:r>
              <a:rPr lang="it-IT" sz="1400" i="1">
                <a:latin typeface="Calibri" pitchFamily="34" charset="0"/>
                <a:cs typeface="Calibri" pitchFamily="34" charset="0"/>
              </a:rPr>
              <a:t>p</a:t>
            </a:r>
            <a:r>
              <a:rPr lang="it-IT" sz="1400">
                <a:latin typeface="Calibri" pitchFamily="34" charset="0"/>
                <a:cs typeface="Calibri" pitchFamily="34" charset="0"/>
              </a:rPr>
              <a:t>-value significativo &lt;0,05</a:t>
            </a:r>
          </a:p>
        </p:txBody>
      </p:sp>
      <p:sp>
        <p:nvSpPr>
          <p:cNvPr id="21" name="Segnaposto contenuto 20"/>
          <p:cNvSpPr>
            <a:spLocks noGrp="1"/>
          </p:cNvSpPr>
          <p:nvPr>
            <p:ph idx="1"/>
          </p:nvPr>
        </p:nvSpPr>
        <p:spPr>
          <a:xfrm>
            <a:off x="250825" y="1341438"/>
            <a:ext cx="4105275" cy="1366837"/>
          </a:xfrm>
        </p:spPr>
        <p:txBody>
          <a:bodyPr rtlCol="0">
            <a:noAutofit/>
          </a:bodyPr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arenR"/>
              <a:defRPr/>
            </a:pPr>
            <a:r>
              <a:rPr lang="it-IT" sz="1800" b="1" dirty="0" smtClean="0">
                <a:solidFill>
                  <a:srgbClr val="0070C0"/>
                </a:solidFill>
                <a:cs typeface="Calibri" pitchFamily="34" charset="0"/>
              </a:rPr>
              <a:t>REE mediano di tutte la RSTS: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None/>
              <a:defRPr/>
            </a:pPr>
            <a:r>
              <a:rPr lang="it-IT" sz="1800" b="1" dirty="0" smtClean="0">
                <a:solidFill>
                  <a:srgbClr val="0070C0"/>
                </a:solidFill>
                <a:cs typeface="Calibri" pitchFamily="34" charset="0"/>
              </a:rPr>
              <a:t>	</a:t>
            </a:r>
            <a:r>
              <a:rPr lang="it-IT" sz="1800" b="1" dirty="0" smtClean="0">
                <a:solidFill>
                  <a:srgbClr val="0070C0"/>
                </a:solidFill>
              </a:rPr>
              <a:t>861 Kcal/</a:t>
            </a:r>
            <a:r>
              <a:rPr lang="it-IT" sz="1800" b="1" dirty="0" err="1" smtClean="0">
                <a:solidFill>
                  <a:srgbClr val="0070C0"/>
                </a:solidFill>
              </a:rPr>
              <a:t>die</a:t>
            </a:r>
            <a:r>
              <a:rPr lang="it-IT" sz="1800" b="1" dirty="0" smtClean="0">
                <a:solidFill>
                  <a:srgbClr val="0070C0"/>
                </a:solidFill>
              </a:rPr>
              <a:t> (Q1 688; Q3 1122)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1800" i="1" dirty="0" smtClean="0">
                <a:cs typeface="Calibri" pitchFamily="34" charset="0"/>
              </a:rPr>
              <a:t>vs</a:t>
            </a:r>
            <a:endParaRPr lang="it-IT" sz="1800" dirty="0" smtClean="0"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1800" dirty="0" smtClean="0">
                <a:cs typeface="Calibri" pitchFamily="34" charset="0"/>
              </a:rPr>
              <a:t>controlli sani associati per età e sesso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arenR"/>
              <a:defRPr/>
            </a:pPr>
            <a:endParaRPr lang="it-IT" sz="1800" dirty="0" smtClean="0">
              <a:solidFill>
                <a:srgbClr val="0070C0"/>
              </a:solidFill>
              <a:cs typeface="Calibri" pitchFamily="34" charset="0"/>
              <a:sym typeface="Wingdings" pitchFamily="2" charset="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4787900" y="1341438"/>
            <a:ext cx="3887788" cy="147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arenR" startAt="2"/>
              <a:defRPr/>
            </a:pPr>
            <a:r>
              <a:rPr lang="it-IT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REE mediano delle RSTS </a:t>
            </a:r>
            <a:r>
              <a:rPr lang="it-IT" b="1" u="sng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con conferma molecolare: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it-IT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	850 Kcal/</a:t>
            </a:r>
            <a:r>
              <a:rPr lang="it-IT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die</a:t>
            </a:r>
            <a:r>
              <a:rPr lang="it-IT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(Q1 688; Q3 920)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i="1" dirty="0">
                <a:latin typeface="Calibri" pitchFamily="34" charset="0"/>
                <a:cs typeface="Calibri" pitchFamily="34" charset="0"/>
              </a:rPr>
              <a:t>vs</a:t>
            </a:r>
            <a:endParaRPr lang="it-IT" dirty="0"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Calibri" pitchFamily="34" charset="0"/>
                <a:cs typeface="Calibri" pitchFamily="34" charset="0"/>
              </a:rPr>
              <a:t>controlli sani associati per età e sesso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675" y="2781300"/>
            <a:ext cx="314960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4932363" y="4075113"/>
            <a:ext cx="3743325" cy="120015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Calibri" pitchFamily="34" charset="0"/>
                <a:cs typeface="Calibri" pitchFamily="34" charset="0"/>
                <a:sym typeface="Wingdings" pitchFamily="2" charset="2"/>
              </a:rPr>
              <a:t>REE nelle RSTS con conferma molecolare è diminuito rispetto ai controlli con significatività borderline</a:t>
            </a:r>
            <a:r>
              <a:rPr lang="it-IT" b="1" dirty="0">
                <a:latin typeface="Calibri" pitchFamily="34" charset="0"/>
                <a:cs typeface="Calibri" pitchFamily="34" charset="0"/>
                <a:sym typeface="Wingdings" pitchFamily="2" charset="2"/>
              </a:rPr>
              <a:t> </a:t>
            </a:r>
            <a:r>
              <a:rPr lang="it-IT" dirty="0">
                <a:latin typeface="Calibri" pitchFamily="34" charset="0"/>
                <a:cs typeface="Calibri" pitchFamily="34" charset="0"/>
              </a:rPr>
              <a:t>(</a:t>
            </a:r>
            <a:r>
              <a:rPr lang="it-IT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p*</a:t>
            </a:r>
            <a:r>
              <a:rPr lang="it-IT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=0,053</a:t>
            </a:r>
            <a:r>
              <a:rPr lang="it-IT" dirty="0">
                <a:latin typeface="Calibri" pitchFamily="34" charset="0"/>
                <a:cs typeface="Calibri" pitchFamily="34" charset="0"/>
              </a:rPr>
              <a:t>)</a:t>
            </a:r>
          </a:p>
        </p:txBody>
      </p:sp>
      <p:sp>
        <p:nvSpPr>
          <p:cNvPr id="14" name="Freccia in giù 13"/>
          <p:cNvSpPr/>
          <p:nvPr/>
        </p:nvSpPr>
        <p:spPr>
          <a:xfrm>
            <a:off x="6588125" y="3213100"/>
            <a:ext cx="431800" cy="792163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1979613" y="2708275"/>
            <a:ext cx="1296987" cy="3603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build="p"/>
      <p:bldP spid="12" grpId="0"/>
      <p:bldP spid="9" grpId="0" animBg="1"/>
      <p:bldP spid="14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it-IT" sz="2500" b="1" smtClean="0">
                <a:cs typeface="Calibri" pitchFamily="34" charset="0"/>
              </a:rPr>
              <a:t>RISULTATI: esami metabolico-nutrizionali plasmatici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/>
        </p:nvGraphicFramePr>
        <p:xfrm>
          <a:off x="1403350" y="1819275"/>
          <a:ext cx="6311900" cy="1681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049"/>
                <a:gridCol w="1553624"/>
                <a:gridCol w="1553624"/>
                <a:gridCol w="1553624"/>
              </a:tblGrid>
              <a:tr h="573719">
                <a:tc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Prealbumina</a:t>
                      </a:r>
                      <a:r>
                        <a:rPr lang="it-IT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microg</a:t>
                      </a:r>
                      <a:r>
                        <a:rPr lang="it-IT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it-IT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dL</a:t>
                      </a:r>
                      <a:r>
                        <a:rPr lang="it-IT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HDL</a:t>
                      </a:r>
                    </a:p>
                    <a:p>
                      <a:pPr algn="ctr"/>
                      <a:r>
                        <a:rPr lang="it-IT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(mg/</a:t>
                      </a:r>
                      <a:r>
                        <a:rPr lang="it-IT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dL</a:t>
                      </a:r>
                      <a:r>
                        <a:rPr lang="it-IT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Leucina (</a:t>
                      </a:r>
                      <a:r>
                        <a:rPr lang="it-IT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microMol</a:t>
                      </a:r>
                      <a:r>
                        <a:rPr lang="it-IT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/L)</a:t>
                      </a:r>
                      <a:endParaRPr lang="it-IT" sz="1600" dirty="0"/>
                    </a:p>
                  </a:txBody>
                  <a:tcPr anchor="ctr"/>
                </a:tc>
              </a:tr>
              <a:tr h="367382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Vn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20-40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&gt;65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75-107</a:t>
                      </a:r>
                      <a:endParaRPr lang="it-IT" sz="1600" dirty="0"/>
                    </a:p>
                  </a:txBody>
                  <a:tcPr anchor="ctr"/>
                </a:tc>
              </a:tr>
              <a:tr h="367382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Mediana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109</a:t>
                      </a:r>
                    </a:p>
                  </a:txBody>
                  <a:tcPr anchor="ctr"/>
                </a:tc>
              </a:tr>
              <a:tr h="3673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1°</a:t>
                      </a:r>
                      <a:r>
                        <a:rPr lang="it-IT" sz="1600" baseline="0" dirty="0" smtClean="0"/>
                        <a:t> e 3° quartile</a:t>
                      </a:r>
                      <a:endParaRPr lang="it-IT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17; 20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45; 54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97; 112</a:t>
                      </a:r>
                      <a:endParaRPr lang="it-IT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755650" y="4748213"/>
            <a:ext cx="7704138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it-IT">
                <a:latin typeface="Calibri" pitchFamily="34" charset="0"/>
                <a:cs typeface="Calibri" pitchFamily="34" charset="0"/>
              </a:rPr>
              <a:t>   </a:t>
            </a:r>
            <a:r>
              <a:rPr lang="it-IT" b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Prealbumina o transtiretina</a:t>
            </a:r>
            <a:r>
              <a:rPr lang="it-IT">
                <a:latin typeface="Calibri" pitchFamily="34" charset="0"/>
                <a:cs typeface="Calibri" pitchFamily="34" charset="0"/>
              </a:rPr>
              <a:t> </a:t>
            </a:r>
            <a:r>
              <a:rPr lang="it-IT">
                <a:latin typeface="Calibri" pitchFamily="34" charset="0"/>
                <a:cs typeface="Calibri" pitchFamily="34" charset="0"/>
                <a:sym typeface="Wingdings" pitchFamily="2" charset="2"/>
              </a:rPr>
              <a:t> </a:t>
            </a:r>
            <a:r>
              <a:rPr lang="it-IT">
                <a:latin typeface="Calibri" pitchFamily="34" charset="0"/>
                <a:cs typeface="Calibri" pitchFamily="34" charset="0"/>
              </a:rPr>
              <a:t>trasporta retinolo ed ormoni tiroidei, azione anabolizzante sia direttamente che indirettamente e riduce efflusso di colesterolo da HDL</a:t>
            </a:r>
            <a:endParaRPr lang="it-IT" u="sng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it-IT">
                <a:latin typeface="Calibri" pitchFamily="34" charset="0"/>
                <a:cs typeface="Calibri" pitchFamily="34" charset="0"/>
                <a:sym typeface="Symbol" pitchFamily="18" charset="2"/>
              </a:rPr>
              <a:t>  per</a:t>
            </a:r>
            <a:r>
              <a:rPr lang="it-IT">
                <a:latin typeface="Calibri" pitchFamily="34" charset="0"/>
                <a:cs typeface="Calibri" pitchFamily="34" charset="0"/>
              </a:rPr>
              <a:t>:  </a:t>
            </a:r>
            <a:r>
              <a:rPr lang="it-IT" u="sng">
                <a:latin typeface="Calibri" pitchFamily="34" charset="0"/>
                <a:cs typeface="Calibri" pitchFamily="34" charset="0"/>
              </a:rPr>
              <a:t>malnutrizione e catabolismo proteico</a:t>
            </a:r>
            <a:endParaRPr lang="it-IT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319" name="CasellaDiTesto 4"/>
          <p:cNvSpPr txBox="1">
            <a:spLocks noChangeArrowheads="1"/>
          </p:cNvSpPr>
          <p:nvPr/>
        </p:nvSpPr>
        <p:spPr bwMode="auto">
          <a:xfrm>
            <a:off x="755650" y="1196975"/>
            <a:ext cx="7129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Non franche alterazioni patologiche ma lievi variazioni dai limiti di norma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5"/>
          <p:cNvSpPr txBox="1">
            <a:spLocks noChangeArrowheads="1"/>
          </p:cNvSpPr>
          <p:nvPr/>
        </p:nvSpPr>
        <p:spPr bwMode="auto">
          <a:xfrm>
            <a:off x="611188" y="908050"/>
            <a:ext cx="7993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it-IT">
                <a:latin typeface="Calibri" pitchFamily="34" charset="0"/>
                <a:cs typeface="Calibri" pitchFamily="34" charset="0"/>
              </a:rPr>
              <a:t>   </a:t>
            </a:r>
            <a:r>
              <a:rPr lang="it-IT" b="1">
                <a:solidFill>
                  <a:srgbClr val="FFC000"/>
                </a:solidFill>
                <a:latin typeface="Calibri" pitchFamily="34" charset="0"/>
                <a:cs typeface="Calibri" pitchFamily="34" charset="0"/>
              </a:rPr>
              <a:t>HDL</a:t>
            </a:r>
            <a:r>
              <a:rPr lang="it-IT">
                <a:latin typeface="Calibri" pitchFamily="34" charset="0"/>
                <a:cs typeface="Calibri" pitchFamily="34" charset="0"/>
              </a:rPr>
              <a:t> </a:t>
            </a:r>
            <a:r>
              <a:rPr lang="it-IT">
                <a:latin typeface="Calibri" pitchFamily="34" charset="0"/>
                <a:cs typeface="Calibri" pitchFamily="34" charset="0"/>
                <a:sym typeface="Wingdings" pitchFamily="2" charset="2"/>
              </a:rPr>
              <a:t> </a:t>
            </a:r>
            <a:r>
              <a:rPr lang="it-IT">
                <a:latin typeface="Calibri" pitchFamily="34" charset="0"/>
                <a:cs typeface="Calibri" pitchFamily="34" charset="0"/>
              </a:rPr>
              <a:t>trasportano colesterolo dai tessuti periferici al fegato</a:t>
            </a:r>
          </a:p>
        </p:txBody>
      </p:sp>
      <p:sp>
        <p:nvSpPr>
          <p:cNvPr id="8" name="CasellaDiTesto 7"/>
          <p:cNvSpPr txBox="1">
            <a:spLocks noChangeArrowheads="1"/>
          </p:cNvSpPr>
          <p:nvPr/>
        </p:nvSpPr>
        <p:spPr bwMode="auto">
          <a:xfrm>
            <a:off x="684213" y="5013325"/>
            <a:ext cx="77041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>
                <a:latin typeface="Calibri" pitchFamily="34" charset="0"/>
                <a:cs typeface="Calibri" pitchFamily="34" charset="0"/>
                <a:sym typeface="Symbol" pitchFamily="18" charset="2"/>
              </a:rPr>
              <a:t> per</a:t>
            </a:r>
            <a:r>
              <a:rPr lang="it-IT">
                <a:latin typeface="Calibri" pitchFamily="34" charset="0"/>
                <a:cs typeface="Calibri" pitchFamily="34" charset="0"/>
              </a:rPr>
              <a:t>: </a:t>
            </a:r>
            <a:r>
              <a:rPr lang="it-IT" u="sng">
                <a:latin typeface="Calibri" pitchFamily="34" charset="0"/>
                <a:cs typeface="Calibri" pitchFamily="34" charset="0"/>
              </a:rPr>
              <a:t>obesità, insulino-resistenza e diabete mellito di tipo 2, dieta ricca di carboidrati ed acidi grassi</a:t>
            </a:r>
            <a:r>
              <a:rPr lang="it-IT">
                <a:latin typeface="Calibri" pitchFamily="34" charset="0"/>
                <a:cs typeface="Calibri" pitchFamily="34" charset="0"/>
              </a:rPr>
              <a:t>, menopausa, scarsa attività fisica, fumo di sigaretta ed alcuni farmaci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341438"/>
            <a:ext cx="63627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CasellaDiTesto 9"/>
          <p:cNvSpPr txBox="1">
            <a:spLocks noChangeArrowheads="1"/>
          </p:cNvSpPr>
          <p:nvPr/>
        </p:nvSpPr>
        <p:spPr bwMode="auto">
          <a:xfrm>
            <a:off x="5940425" y="4560888"/>
            <a:ext cx="23034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i="1">
                <a:latin typeface="Calibri" pitchFamily="34" charset="0"/>
              </a:rPr>
              <a:t>[Hannon et al, 2018]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asellaDiTesto 5"/>
          <p:cNvSpPr txBox="1">
            <a:spLocks noChangeArrowheads="1"/>
          </p:cNvSpPr>
          <p:nvPr/>
        </p:nvSpPr>
        <p:spPr bwMode="auto">
          <a:xfrm>
            <a:off x="611188" y="765175"/>
            <a:ext cx="7921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it-IT" b="1">
                <a:latin typeface="Calibri" pitchFamily="34" charset="0"/>
                <a:cs typeface="Calibri" pitchFamily="34" charset="0"/>
              </a:rPr>
              <a:t>   </a:t>
            </a:r>
            <a:r>
              <a:rPr lang="it-IT" b="1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Leucina</a:t>
            </a:r>
            <a:r>
              <a:rPr lang="it-IT">
                <a:latin typeface="Calibri" pitchFamily="34" charset="0"/>
                <a:cs typeface="Calibri" pitchFamily="34" charset="0"/>
              </a:rPr>
              <a:t> </a:t>
            </a:r>
            <a:r>
              <a:rPr lang="it-IT">
                <a:latin typeface="Calibri" pitchFamily="34" charset="0"/>
                <a:cs typeface="Calibri" pitchFamily="34" charset="0"/>
                <a:sym typeface="Wingdings" pitchFamily="2" charset="2"/>
              </a:rPr>
              <a:t> </a:t>
            </a:r>
            <a:r>
              <a:rPr lang="it-IT" u="sng">
                <a:latin typeface="Calibri" pitchFamily="34" charset="0"/>
                <a:cs typeface="Calibri" pitchFamily="34" charset="0"/>
              </a:rPr>
              <a:t>azione anabolizzante (attiva mTORC1)</a:t>
            </a:r>
            <a:r>
              <a:rPr lang="it-IT">
                <a:latin typeface="Calibri" pitchFamily="34" charset="0"/>
                <a:cs typeface="Calibri" pitchFamily="34" charset="0"/>
              </a:rPr>
              <a:t>, induce sazietà e </a:t>
            </a:r>
            <a:r>
              <a:rPr lang="it-IT" u="sng">
                <a:latin typeface="Calibri" pitchFamily="34" charset="0"/>
                <a:cs typeface="Calibri" pitchFamily="34" charset="0"/>
              </a:rPr>
              <a:t>regola assorbimento degli acidi grassi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484313"/>
            <a:ext cx="4752975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>
            <a:spLocks noChangeArrowheads="1"/>
          </p:cNvSpPr>
          <p:nvPr/>
        </p:nvSpPr>
        <p:spPr bwMode="auto">
          <a:xfrm>
            <a:off x="684213" y="4941888"/>
            <a:ext cx="79200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Symbol" pitchFamily="18" charset="2"/>
              <a:buChar char="­"/>
            </a:pPr>
            <a:r>
              <a:rPr lang="it-IT">
                <a:latin typeface="Calibri" pitchFamily="34" charset="0"/>
                <a:cs typeface="Calibri" pitchFamily="34" charset="0"/>
              </a:rPr>
              <a:t> per: intake alimentare, </a:t>
            </a:r>
            <a:r>
              <a:rPr lang="it-IT" u="sng">
                <a:latin typeface="Calibri" pitchFamily="34" charset="0"/>
                <a:cs typeface="Calibri" pitchFamily="34" charset="0"/>
              </a:rPr>
              <a:t>catabolismo proteico ed influenza del microbiota intestinale</a:t>
            </a:r>
          </a:p>
        </p:txBody>
      </p:sp>
      <p:sp>
        <p:nvSpPr>
          <p:cNvPr id="14341" name="CasellaDiTesto 8"/>
          <p:cNvSpPr txBox="1">
            <a:spLocks noChangeArrowheads="1"/>
          </p:cNvSpPr>
          <p:nvPr/>
        </p:nvSpPr>
        <p:spPr bwMode="auto">
          <a:xfrm>
            <a:off x="5219700" y="4292600"/>
            <a:ext cx="23050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i="1">
                <a:latin typeface="Calibri" pitchFamily="34" charset="0"/>
              </a:rPr>
              <a:t>[Mee-Sup Yoon, 2016]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smtClean="0"/>
          </a:p>
        </p:txBody>
      </p:sp>
      <p:sp>
        <p:nvSpPr>
          <p:cNvPr id="1536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  <p:pic>
        <p:nvPicPr>
          <p:cNvPr id="15364" name="Picture 2" descr="Risultati immagini per punto di domanda disegno"/>
          <p:cNvPicPr>
            <a:picLocks noChangeAspect="1" noChangeArrowheads="1"/>
          </p:cNvPicPr>
          <p:nvPr/>
        </p:nvPicPr>
        <p:blipFill>
          <a:blip r:embed="rId2" cstate="print"/>
          <a:srcRect l="5177" r="11974"/>
          <a:stretch>
            <a:fillRect/>
          </a:stretch>
        </p:blipFill>
        <p:spPr bwMode="auto">
          <a:xfrm>
            <a:off x="2916238" y="981075"/>
            <a:ext cx="3455987" cy="510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contenuto 2"/>
          <p:cNvSpPr>
            <a:spLocks noGrp="1"/>
          </p:cNvSpPr>
          <p:nvPr>
            <p:ph idx="1"/>
          </p:nvPr>
        </p:nvSpPr>
        <p:spPr>
          <a:xfrm>
            <a:off x="323850" y="1744663"/>
            <a:ext cx="2592388" cy="460375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it-IT" sz="2400" b="1" smtClean="0">
                <a:solidFill>
                  <a:srgbClr val="00B050"/>
                </a:solidFill>
              </a:rPr>
              <a:t> ↓ PREALBUMINA</a:t>
            </a:r>
          </a:p>
        </p:txBody>
      </p:sp>
      <p:sp>
        <p:nvSpPr>
          <p:cNvPr id="16387" name="Titolo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it-IT" sz="2500" b="1" smtClean="0">
                <a:cs typeface="Calibri" pitchFamily="34" charset="0"/>
              </a:rPr>
              <a:t>RISULTATI: esami metabolico-nutrizionali plasmatici</a:t>
            </a:r>
          </a:p>
        </p:txBody>
      </p:sp>
      <p:sp>
        <p:nvSpPr>
          <p:cNvPr id="16388" name="Segnaposto contenuto 2"/>
          <p:cNvSpPr txBox="1">
            <a:spLocks/>
          </p:cNvSpPr>
          <p:nvPr/>
        </p:nvSpPr>
        <p:spPr bwMode="auto">
          <a:xfrm>
            <a:off x="6650038" y="1700213"/>
            <a:ext cx="19542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it-IT" sz="2400" b="1">
                <a:latin typeface="Calibri" pitchFamily="34" charset="0"/>
              </a:rPr>
              <a:t> </a:t>
            </a:r>
            <a:r>
              <a:rPr lang="it-IT" sz="2400" b="1">
                <a:solidFill>
                  <a:srgbClr val="FFC000"/>
                </a:solidFill>
                <a:latin typeface="Calibri" pitchFamily="34" charset="0"/>
              </a:rPr>
              <a:t>↓ HDL</a:t>
            </a:r>
          </a:p>
        </p:txBody>
      </p:sp>
      <p:sp>
        <p:nvSpPr>
          <p:cNvPr id="16389" name="Segnaposto contenuto 2"/>
          <p:cNvSpPr txBox="1">
            <a:spLocks/>
          </p:cNvSpPr>
          <p:nvPr/>
        </p:nvSpPr>
        <p:spPr bwMode="auto">
          <a:xfrm>
            <a:off x="3851275" y="5561013"/>
            <a:ext cx="1955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it-IT" sz="2400" b="1">
                <a:solidFill>
                  <a:srgbClr val="FF33CC"/>
                </a:solidFill>
                <a:latin typeface="Calibri" pitchFamily="34" charset="0"/>
              </a:rPr>
              <a:t> ↑ LEUCINA</a:t>
            </a:r>
          </a:p>
        </p:txBody>
      </p:sp>
      <p:sp>
        <p:nvSpPr>
          <p:cNvPr id="7" name="Freccia circolare in giù 6"/>
          <p:cNvSpPr/>
          <p:nvPr/>
        </p:nvSpPr>
        <p:spPr>
          <a:xfrm flipH="1">
            <a:off x="3419475" y="981075"/>
            <a:ext cx="2736850" cy="719138"/>
          </a:xfrm>
          <a:prstGeom prst="curved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>
              <a:solidFill>
                <a:schemeClr val="tx1"/>
              </a:solidFill>
              <a:cs typeface="Calibri" pitchFamily="34" charset="0"/>
            </a:endParaRPr>
          </a:p>
        </p:txBody>
      </p:sp>
      <p:sp>
        <p:nvSpPr>
          <p:cNvPr id="8" name="Freccia circolare a destra 7"/>
          <p:cNvSpPr/>
          <p:nvPr/>
        </p:nvSpPr>
        <p:spPr>
          <a:xfrm rot="20136707">
            <a:off x="923925" y="3094038"/>
            <a:ext cx="712788" cy="2400300"/>
          </a:xfrm>
          <a:prstGeom prst="curved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>
              <a:solidFill>
                <a:schemeClr val="tx1"/>
              </a:solidFill>
              <a:cs typeface="Calibri" pitchFamily="34" charset="0"/>
            </a:endParaRPr>
          </a:p>
        </p:txBody>
      </p:sp>
      <p:sp>
        <p:nvSpPr>
          <p:cNvPr id="10" name="Freccia circolare a sinistra 9"/>
          <p:cNvSpPr/>
          <p:nvPr/>
        </p:nvSpPr>
        <p:spPr>
          <a:xfrm rot="1021568" flipV="1">
            <a:off x="7575550" y="2949575"/>
            <a:ext cx="869950" cy="2424113"/>
          </a:xfrm>
          <a:prstGeom prst="curvedLef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>
              <a:solidFill>
                <a:schemeClr val="tx1"/>
              </a:solidFill>
              <a:cs typeface="Calibri" pitchFamily="34" charset="0"/>
            </a:endParaRPr>
          </a:p>
        </p:txBody>
      </p:sp>
      <p:sp>
        <p:nvSpPr>
          <p:cNvPr id="11" name="Ovale 10"/>
          <p:cNvSpPr/>
          <p:nvPr/>
        </p:nvSpPr>
        <p:spPr>
          <a:xfrm>
            <a:off x="1979613" y="2205038"/>
            <a:ext cx="5256212" cy="302418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>
              <a:cs typeface="Calibri" pitchFamily="34" charset="0"/>
            </a:endParaRP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2627313" y="2714625"/>
            <a:ext cx="388937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Symbol" pitchFamily="18" charset="2"/>
              <a:buChar char="¯"/>
            </a:pPr>
            <a:r>
              <a:rPr lang="it-IT" sz="2000">
                <a:latin typeface="Calibri" pitchFamily="34" charset="0"/>
                <a:cs typeface="Calibri" pitchFamily="34" charset="0"/>
              </a:rPr>
              <a:t> indici anabolici ed </a:t>
            </a:r>
            <a:r>
              <a:rPr lang="it-IT" sz="2000">
                <a:latin typeface="Calibri" pitchFamily="34" charset="0"/>
                <a:cs typeface="Calibri" pitchFamily="34" charset="0"/>
                <a:sym typeface="Symbol" pitchFamily="18" charset="2"/>
              </a:rPr>
              <a:t> </a:t>
            </a:r>
            <a:r>
              <a:rPr lang="it-IT" sz="2000">
                <a:latin typeface="Calibri" pitchFamily="34" charset="0"/>
                <a:cs typeface="Calibri" pitchFamily="34" charset="0"/>
              </a:rPr>
              <a:t>indici catabolici </a:t>
            </a:r>
            <a:r>
              <a:rPr lang="it-IT" sz="2000">
                <a:latin typeface="Calibri" pitchFamily="34" charset="0"/>
                <a:cs typeface="Calibri" pitchFamily="34" charset="0"/>
                <a:sym typeface="Wingdings" pitchFamily="2" charset="2"/>
              </a:rPr>
              <a:t>crescita geneticamente determinata</a:t>
            </a:r>
          </a:p>
          <a:p>
            <a:pPr algn="ctr"/>
            <a:endParaRPr lang="it-IT" sz="2000"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 algn="ctr"/>
            <a:r>
              <a:rPr lang="it-IT" sz="2000">
                <a:latin typeface="Calibri" pitchFamily="34" charset="0"/>
                <a:cs typeface="Calibri" pitchFamily="34" charset="0"/>
                <a:sym typeface="Wingdings" pitchFamily="2" charset="2"/>
              </a:rPr>
              <a:t>alterazioni glucidiche, lipidiche e proteiche verso la sindrome metabolica</a:t>
            </a:r>
            <a:endParaRPr lang="it-IT" sz="200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it-IT" sz="2500" b="1" smtClean="0">
                <a:solidFill>
                  <a:srgbClr val="FF0000"/>
                </a:solidFill>
                <a:cs typeface="Calibri" pitchFamily="34" charset="0"/>
              </a:rPr>
              <a:t>CONCLUSIONI</a:t>
            </a:r>
          </a:p>
        </p:txBody>
      </p:sp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719138"/>
          </a:xfrm>
        </p:spPr>
        <p:txBody>
          <a:bodyPr/>
          <a:lstStyle/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it-IT" sz="2000" smtClean="0">
                <a:cs typeface="Calibri" pitchFamily="34" charset="0"/>
              </a:rPr>
              <a:t>REE nelle RSTS è ridotto ma non statisticamente significativo rispetto ai controlli sani associati per età e sesso</a:t>
            </a:r>
            <a:endParaRPr lang="it-IT" sz="2000" b="1" smtClean="0">
              <a:solidFill>
                <a:srgbClr val="FF0000"/>
              </a:solidFill>
              <a:cs typeface="Calibri" pitchFamily="34" charset="0"/>
            </a:endParaRPr>
          </a:p>
        </p:txBody>
      </p:sp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468313" y="1989138"/>
            <a:ext cx="82296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endParaRPr lang="it-IT" sz="2000">
              <a:latin typeface="Calibri" pitchFamily="34" charset="0"/>
              <a:cs typeface="Calibri" pitchFamily="34" charset="0"/>
            </a:endParaRP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it-IT" sz="2000">
                <a:latin typeface="Calibri" pitchFamily="34" charset="0"/>
                <a:cs typeface="Calibri" pitchFamily="34" charset="0"/>
              </a:rPr>
              <a:t>  Le variazioni metabolico-nutrizionali plasmatiche</a:t>
            </a:r>
            <a:r>
              <a:rPr lang="it-IT" sz="2000">
                <a:latin typeface="Calibri" pitchFamily="34" charset="0"/>
                <a:cs typeface="Calibri" pitchFamily="34" charset="0"/>
                <a:sym typeface="Wingdings" pitchFamily="2" charset="2"/>
              </a:rPr>
              <a:t> sembrano predisporre alla sindrome metabolica  </a:t>
            </a:r>
            <a:r>
              <a:rPr lang="it-IT" sz="2000" b="1">
                <a:solidFill>
                  <a:srgbClr val="FF000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intervenire sulla dieta e sull’esercizio fisico</a:t>
            </a:r>
          </a:p>
          <a:p>
            <a:endParaRPr lang="it-IT" sz="2000">
              <a:latin typeface="Calibri" pitchFamily="34" charset="0"/>
            </a:endParaRPr>
          </a:p>
        </p:txBody>
      </p:sp>
      <p:sp>
        <p:nvSpPr>
          <p:cNvPr id="6" name="CasellaDiTesto 5"/>
          <p:cNvSpPr txBox="1">
            <a:spLocks noChangeArrowheads="1"/>
          </p:cNvSpPr>
          <p:nvPr/>
        </p:nvSpPr>
        <p:spPr bwMode="auto">
          <a:xfrm>
            <a:off x="468313" y="3195638"/>
            <a:ext cx="8229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endParaRPr lang="it-IT" sz="2000"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it-IT" sz="2000">
                <a:latin typeface="Calibri" pitchFamily="34" charset="0"/>
                <a:cs typeface="Calibri" pitchFamily="34" charset="0"/>
                <a:sym typeface="Wingdings" pitchFamily="2" charset="2"/>
              </a:rPr>
              <a:t>  Non evidenza di correlazione genotipo-fenotipo</a:t>
            </a:r>
          </a:p>
          <a:p>
            <a:endParaRPr lang="it-IT" sz="2000">
              <a:latin typeface="Calibri" pitchFamily="34" charset="0"/>
            </a:endParaRPr>
          </a:p>
        </p:txBody>
      </p:sp>
      <p:sp>
        <p:nvSpPr>
          <p:cNvPr id="7" name="CasellaDiTesto 6"/>
          <p:cNvSpPr txBox="1">
            <a:spLocks noChangeArrowheads="1"/>
          </p:cNvSpPr>
          <p:nvPr/>
        </p:nvSpPr>
        <p:spPr bwMode="auto">
          <a:xfrm>
            <a:off x="446088" y="4083050"/>
            <a:ext cx="8229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endParaRPr lang="it-IT" sz="2000"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it-IT" sz="2000">
                <a:latin typeface="Calibri" pitchFamily="34" charset="0"/>
                <a:cs typeface="Calibri" pitchFamily="34" charset="0"/>
              </a:rPr>
              <a:t>  Prospettive future: analizzare un campione più numeroso; standardizzare il REE con la massa grassa libera; misurare l’intake calorico e l’attività fisica; escludere l’influenza di fattori ormonali; confrontare pazienti con mutazioni in loci diversi</a:t>
            </a:r>
          </a:p>
          <a:p>
            <a:endParaRPr lang="it-IT" sz="2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testo 10"/>
          <p:cNvSpPr>
            <a:spLocks noGrp="1"/>
          </p:cNvSpPr>
          <p:nvPr>
            <p:ph type="body" idx="1"/>
          </p:nvPr>
        </p:nvSpPr>
        <p:spPr>
          <a:xfrm>
            <a:off x="395288" y="260350"/>
            <a:ext cx="4040187" cy="639763"/>
          </a:xfrm>
        </p:spPr>
        <p:txBody>
          <a:bodyPr/>
          <a:lstStyle/>
          <a:p>
            <a:pPr algn="ctr"/>
            <a:r>
              <a:rPr lang="it-IT" sz="2500" u="sng" smtClean="0">
                <a:solidFill>
                  <a:srgbClr val="0070C0"/>
                </a:solidFill>
              </a:rPr>
              <a:t>Vecchio follow-up</a:t>
            </a:r>
          </a:p>
        </p:txBody>
      </p:sp>
      <p:sp>
        <p:nvSpPr>
          <p:cNvPr id="18435" name="Segnaposto contenuto 11"/>
          <p:cNvSpPr>
            <a:spLocks noGrp="1"/>
          </p:cNvSpPr>
          <p:nvPr>
            <p:ph sz="half" idx="2"/>
          </p:nvPr>
        </p:nvSpPr>
        <p:spPr>
          <a:xfrm>
            <a:off x="395288" y="908050"/>
            <a:ext cx="4040187" cy="3951288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it-IT" sz="1800" smtClean="0"/>
              <a:t>Monitoraggio della crescita somatica e dello sviluppo neuromotorio</a:t>
            </a:r>
          </a:p>
          <a:p>
            <a:pPr algn="just">
              <a:buFont typeface="Wingdings" pitchFamily="2" charset="2"/>
              <a:buChar char="ü"/>
            </a:pPr>
            <a:r>
              <a:rPr lang="it-IT" sz="1800" smtClean="0"/>
              <a:t>Annuali controlli audiometrici ed oculistici</a:t>
            </a:r>
          </a:p>
          <a:p>
            <a:pPr algn="just">
              <a:buFont typeface="Wingdings" pitchFamily="2" charset="2"/>
              <a:buChar char="ü"/>
            </a:pPr>
            <a:r>
              <a:rPr lang="it-IT" sz="1800" smtClean="0"/>
              <a:t>Regolari controlli cardiologici e renali, se presenti anomalie congenite</a:t>
            </a:r>
          </a:p>
          <a:p>
            <a:pPr algn="just">
              <a:buFont typeface="Wingdings" pitchFamily="2" charset="2"/>
              <a:buChar char="ü"/>
            </a:pPr>
            <a:r>
              <a:rPr lang="it-IT" sz="1800" smtClean="0"/>
              <a:t>Controlli al bisogno per difetti dentari ed ortopedici</a:t>
            </a:r>
          </a:p>
          <a:p>
            <a:pPr algn="just">
              <a:buFont typeface="Wingdings" pitchFamily="2" charset="2"/>
              <a:buChar char="ü"/>
            </a:pPr>
            <a:endParaRPr lang="it-IT" sz="1800" smtClean="0"/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3"/>
          </p:nvPr>
        </p:nvSpPr>
        <p:spPr>
          <a:xfrm>
            <a:off x="4633913" y="277813"/>
            <a:ext cx="4041775" cy="639762"/>
          </a:xfrm>
        </p:spPr>
        <p:txBody>
          <a:bodyPr/>
          <a:lstStyle/>
          <a:p>
            <a:pPr algn="ctr"/>
            <a:r>
              <a:rPr lang="it-IT" sz="2500" u="sng" smtClean="0">
                <a:solidFill>
                  <a:srgbClr val="0070C0"/>
                </a:solidFill>
              </a:rPr>
              <a:t>Possibile nuovo follow-up</a:t>
            </a:r>
          </a:p>
        </p:txBody>
      </p:sp>
      <p:sp>
        <p:nvSpPr>
          <p:cNvPr id="15" name="Segnaposto contenuto 11"/>
          <p:cNvSpPr txBox="1">
            <a:spLocks/>
          </p:cNvSpPr>
          <p:nvPr/>
        </p:nvSpPr>
        <p:spPr bwMode="auto">
          <a:xfrm>
            <a:off x="4643438" y="908050"/>
            <a:ext cx="4040187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it-IT">
                <a:latin typeface="Calibri" pitchFamily="34" charset="0"/>
              </a:rPr>
              <a:t>Monitoraggio della crescita somatica e dello sviluppo neuromotorio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it-IT">
                <a:latin typeface="Calibri" pitchFamily="34" charset="0"/>
              </a:rPr>
              <a:t>Annuali controlli audiometrici ed oculistici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it-IT">
                <a:latin typeface="Calibri" pitchFamily="34" charset="0"/>
              </a:rPr>
              <a:t>Regolari controlli cardiologici e renali, se presenti anomalie congenite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it-IT">
                <a:latin typeface="Calibri" pitchFamily="34" charset="0"/>
              </a:rPr>
              <a:t>Controlli al bisogno per difetti dentari ed ortopedici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it-IT" b="1">
                <a:solidFill>
                  <a:srgbClr val="FF0000"/>
                </a:solidFill>
                <a:latin typeface="Calibri" pitchFamily="34" charset="0"/>
              </a:rPr>
              <a:t>Valutazione metabolico-nutrizionale con: diario alimentare, calorimetria ed dosaggio di prealbumina, HDL e leucina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ü"/>
            </a:pPr>
            <a:endParaRPr lang="it-IT">
              <a:latin typeface="Calibri" pitchFamily="34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539552" y="4941168"/>
            <a:ext cx="8064896" cy="1015663"/>
          </a:xfrm>
          <a:prstGeom prst="rect">
            <a:avLst/>
          </a:prstGeom>
          <a:solidFill>
            <a:srgbClr val="66FF66"/>
          </a:solidFill>
          <a:ln w="38100">
            <a:solidFill>
              <a:srgbClr val="66FF66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it-IT" sz="2000" dirty="0">
                <a:latin typeface="+mn-lt"/>
                <a:cs typeface="+mn-cs"/>
              </a:rPr>
              <a:t> Aggiornamento dei protocolli assistenziali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it-IT" sz="2000" dirty="0">
                <a:latin typeface="+mn-lt"/>
                <a:cs typeface="+mn-cs"/>
              </a:rPr>
              <a:t> Trattamento multidisciplinare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it-IT" sz="2000" dirty="0">
                <a:latin typeface="+mn-lt"/>
                <a:cs typeface="+mn-cs"/>
              </a:rPr>
              <a:t> Presa in carico in una Struttura Specializzata per le Malattie Rare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971600" y="5373216"/>
            <a:ext cx="712696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4000" b="1" dirty="0">
                <a:ln w="28575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92D050"/>
                </a:solidFill>
                <a:latin typeface="+mn-lt"/>
                <a:cs typeface="+mn-cs"/>
              </a:rPr>
              <a:t>GRAZIE DELL’ATTENZIONE</a:t>
            </a:r>
            <a:endParaRPr lang="it-IT" sz="4000" b="1" dirty="0">
              <a:ln w="28575">
                <a:solidFill>
                  <a:srgbClr val="00B050"/>
                </a:solidFill>
                <a:prstDash val="solid"/>
                <a:miter lim="800000"/>
              </a:ln>
              <a:solidFill>
                <a:srgbClr val="92D050"/>
              </a:solidFill>
              <a:latin typeface="+mn-lt"/>
              <a:cs typeface="+mn-cs"/>
            </a:endParaRPr>
          </a:p>
        </p:txBody>
      </p:sp>
      <p:sp>
        <p:nvSpPr>
          <p:cNvPr id="19459" name="CasellaDiTesto 2"/>
          <p:cNvSpPr txBox="1">
            <a:spLocks noChangeArrowheads="1"/>
          </p:cNvSpPr>
          <p:nvPr/>
        </p:nvSpPr>
        <p:spPr bwMode="auto">
          <a:xfrm>
            <a:off x="539750" y="577850"/>
            <a:ext cx="3887788" cy="21701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b="1" u="sng">
                <a:solidFill>
                  <a:srgbClr val="FF0000"/>
                </a:solidFill>
                <a:latin typeface="Calibri" pitchFamily="34" charset="0"/>
              </a:rPr>
              <a:t>Fondazione IRCCS Ca' Granda-Ospedale Maggiore Policlinico - UOC Pediatria ad Alta intensità di Cura</a:t>
            </a:r>
          </a:p>
          <a:p>
            <a:pPr algn="just">
              <a:lnSpc>
                <a:spcPct val="150000"/>
              </a:lnSpc>
            </a:pPr>
            <a:r>
              <a:rPr lang="it-IT" b="1">
                <a:latin typeface="Calibri" pitchFamily="34" charset="0"/>
              </a:rPr>
              <a:t>Dott.ssa Donatella Milani</a:t>
            </a:r>
          </a:p>
          <a:p>
            <a:pPr algn="just">
              <a:lnSpc>
                <a:spcPct val="150000"/>
              </a:lnSpc>
            </a:pPr>
            <a:r>
              <a:rPr lang="it-IT">
                <a:latin typeface="Calibri" pitchFamily="34" charset="0"/>
              </a:rPr>
              <a:t>Dott.ssa Giulietta Scuvera</a:t>
            </a:r>
          </a:p>
        </p:txBody>
      </p:sp>
      <p:sp>
        <p:nvSpPr>
          <p:cNvPr id="19460" name="CasellaDiTesto 4"/>
          <p:cNvSpPr txBox="1">
            <a:spLocks noChangeArrowheads="1"/>
          </p:cNvSpPr>
          <p:nvPr/>
        </p:nvSpPr>
        <p:spPr bwMode="auto">
          <a:xfrm>
            <a:off x="2916238" y="2997200"/>
            <a:ext cx="3311525" cy="133826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b="1" u="sng">
                <a:solidFill>
                  <a:srgbClr val="0070C0"/>
                </a:solidFill>
                <a:latin typeface="Calibri" pitchFamily="34" charset="0"/>
              </a:rPr>
              <a:t>Università degli Studi di Milano - Dip Scienze Umane</a:t>
            </a:r>
          </a:p>
          <a:p>
            <a:pPr algn="just">
              <a:lnSpc>
                <a:spcPct val="150000"/>
              </a:lnSpc>
            </a:pPr>
            <a:r>
              <a:rPr lang="it-IT">
                <a:latin typeface="Calibri" pitchFamily="34" charset="0"/>
              </a:rPr>
              <a:t>Prof.ssa Cristina Gervasini</a:t>
            </a:r>
          </a:p>
        </p:txBody>
      </p:sp>
      <p:sp>
        <p:nvSpPr>
          <p:cNvPr id="19461" name="CasellaDiTesto 5"/>
          <p:cNvSpPr txBox="1">
            <a:spLocks noChangeArrowheads="1"/>
          </p:cNvSpPr>
          <p:nvPr/>
        </p:nvSpPr>
        <p:spPr bwMode="auto">
          <a:xfrm>
            <a:off x="4716463" y="549275"/>
            <a:ext cx="4032250" cy="216852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b="1" u="sng">
                <a:solidFill>
                  <a:srgbClr val="FFC000"/>
                </a:solidFill>
                <a:latin typeface="Calibri" pitchFamily="34" charset="0"/>
              </a:rPr>
              <a:t>Fondazione IRCCS Ca' Granda-Ospedale Maggiore Policlinico - UOC Pediatria a Media Intensità di Cura</a:t>
            </a:r>
          </a:p>
          <a:p>
            <a:pPr algn="just">
              <a:lnSpc>
                <a:spcPct val="150000"/>
              </a:lnSpc>
            </a:pPr>
            <a:r>
              <a:rPr lang="it-IT">
                <a:latin typeface="Calibri" pitchFamily="34" charset="0"/>
              </a:rPr>
              <a:t>Prof. Carlo Agostoni</a:t>
            </a:r>
          </a:p>
          <a:p>
            <a:pPr algn="just">
              <a:lnSpc>
                <a:spcPct val="150000"/>
              </a:lnSpc>
            </a:pPr>
            <a:r>
              <a:rPr lang="it-IT">
                <a:latin typeface="Calibri" pitchFamily="34" charset="0"/>
              </a:rPr>
              <a:t>Dott.ssa Denise Pires Marafon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>
              <a:latin typeface="Calibri" pitchFamily="34" charset="0"/>
            </a:endParaRP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1316038"/>
            <a:ext cx="8228013" cy="319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28440" rIns="0" bIns="0"/>
          <a:lstStyle>
            <a:lvl1pPr marL="342900" indent="-341313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fontAlgn="auto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alt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1:100.000-125.000 nati vivi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alt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Casi sporadici, trasmissione AD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SzPct val="100000"/>
              <a:defRPr/>
            </a:pPr>
            <a:endParaRPr lang="it-IT" altLang="it-IT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alt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Sindrome </a:t>
            </a:r>
            <a:r>
              <a:rPr lang="it-IT" altLang="it-IT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plurimalformativa</a:t>
            </a:r>
            <a:r>
              <a:rPr lang="it-IT" alt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 complessa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SzPct val="100000"/>
              <a:defRPr/>
            </a:pPr>
            <a:endParaRPr lang="it-IT" altLang="it-IT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alt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Diagnosi </a:t>
            </a:r>
            <a:r>
              <a:rPr lang="it-IT" altLang="it-IT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clinica</a:t>
            </a:r>
            <a:r>
              <a:rPr lang="it-IT" altLang="it-IT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gestaltica</a:t>
            </a:r>
            <a:r>
              <a:rPr lang="it-IT" alt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1587" indent="0" algn="just" fontAlgn="auto"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None/>
              <a:defRPr/>
            </a:pPr>
            <a:r>
              <a:rPr lang="it-IT" altLang="it-IT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it-IT" altLang="it-IT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Tratti peculiari del volto</a:t>
            </a:r>
            <a:endParaRPr lang="it-IT" altLang="it-IT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it-IT" altLang="it-IT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Anomalie delle mani e dei piedi</a:t>
            </a:r>
            <a:endParaRPr lang="it-IT" altLang="it-IT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it-IT" altLang="it-IT" u="sng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Ipoevolutismo</a:t>
            </a:r>
            <a:r>
              <a:rPr lang="it-IT" altLang="it-IT" u="sng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somatico post-natale</a:t>
            </a:r>
            <a:r>
              <a:rPr lang="it-IT" altLang="it-IT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it-IT" alt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 curve di crescita specifiche!!!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it-IT" altLang="it-IT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Ritardo delle tappe psicomotorie</a:t>
            </a:r>
            <a:r>
              <a:rPr lang="it-IT" alt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: IQ compreso tra 35 e 50, con maggior compromissione dell’area di espressione verbale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50825" y="44450"/>
            <a:ext cx="8569325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altLang="it-IT" sz="3200" b="1" dirty="0">
                <a:solidFill>
                  <a:srgbClr val="FF0000"/>
                </a:solidFill>
                <a:latin typeface="+mj-lt"/>
                <a:cs typeface="+mn-cs"/>
              </a:rPr>
              <a:t>Sindrome di </a:t>
            </a:r>
            <a:r>
              <a:rPr lang="it-IT" altLang="it-IT" sz="3200" b="1" dirty="0" err="1">
                <a:solidFill>
                  <a:srgbClr val="FF0000"/>
                </a:solidFill>
                <a:latin typeface="+mj-lt"/>
                <a:cs typeface="+mn-cs"/>
              </a:rPr>
              <a:t>Rubinstein-Taybi</a:t>
            </a:r>
            <a:r>
              <a:rPr lang="it-IT" altLang="it-IT" sz="3200" b="1" dirty="0">
                <a:solidFill>
                  <a:srgbClr val="FF0000"/>
                </a:solidFill>
                <a:latin typeface="+mj-lt"/>
                <a:cs typeface="+mn-cs"/>
              </a:rPr>
              <a:t> </a:t>
            </a:r>
            <a:r>
              <a:rPr lang="it-IT" altLang="it-IT" sz="3200" b="1" dirty="0">
                <a:solidFill>
                  <a:srgbClr val="FF0000"/>
                </a:solidFill>
                <a:latin typeface="+mj-lt"/>
                <a:cs typeface="+mn-cs"/>
              </a:rPr>
              <a:t>(RSTS</a:t>
            </a:r>
            <a:r>
              <a:rPr lang="it-IT" altLang="it-IT" sz="3200" b="1" dirty="0">
                <a:solidFill>
                  <a:srgbClr val="FF0000"/>
                </a:solidFill>
                <a:latin typeface="+mj-lt"/>
                <a:cs typeface="+mn-cs"/>
              </a:rPr>
              <a:t>)</a:t>
            </a:r>
          </a:p>
          <a:p>
            <a:pPr algn="ctr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altLang="it-IT" sz="3200" b="1" dirty="0">
                <a:solidFill>
                  <a:srgbClr val="FF0000"/>
                </a:solidFill>
                <a:latin typeface="+mj-lt"/>
                <a:cs typeface="+mn-cs"/>
              </a:rPr>
              <a:t>OMIM </a:t>
            </a:r>
            <a:r>
              <a:rPr lang="it-IT" sz="3200" b="1" dirty="0">
                <a:solidFill>
                  <a:srgbClr val="FF0000"/>
                </a:solidFill>
                <a:latin typeface="+mj-lt"/>
                <a:cs typeface="+mn-cs"/>
              </a:rPr>
              <a:t>#180849, #613684</a:t>
            </a:r>
            <a:endParaRPr lang="it-IT" altLang="it-IT" sz="3200" b="1" dirty="0">
              <a:solidFill>
                <a:srgbClr val="FF0000"/>
              </a:solidFill>
              <a:latin typeface="+mj-lt"/>
              <a:cs typeface="+mn-cs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4581525"/>
            <a:ext cx="8353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altLang="it-IT">
                <a:latin typeface="Calibri" pitchFamily="34" charset="0"/>
              </a:rPr>
              <a:t>Diagnosi </a:t>
            </a:r>
            <a:r>
              <a:rPr lang="it-IT" altLang="it-IT" b="1">
                <a:solidFill>
                  <a:srgbClr val="FFC000"/>
                </a:solidFill>
                <a:latin typeface="Calibri" pitchFamily="34" charset="0"/>
              </a:rPr>
              <a:t>molecolare</a:t>
            </a:r>
            <a:r>
              <a:rPr lang="it-IT" altLang="it-IT">
                <a:latin typeface="Calibri" pitchFamily="34" charset="0"/>
              </a:rPr>
              <a:t>:</a:t>
            </a:r>
            <a:endParaRPr lang="it-IT">
              <a:latin typeface="Calibri" pitchFamily="34" charset="0"/>
            </a:endParaRPr>
          </a:p>
        </p:txBody>
      </p:sp>
      <p:pic>
        <p:nvPicPr>
          <p:cNvPr id="2" name="Picture 2" descr="Figure 1. . Typical facial appearance in RST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341438"/>
            <a:ext cx="2095500" cy="1905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3076" name="Picture 4" descr="Figure 2. . A."/>
          <p:cNvPicPr>
            <a:picLocks noChangeAspect="1" noChangeArrowheads="1"/>
          </p:cNvPicPr>
          <p:nvPr/>
        </p:nvPicPr>
        <p:blipFill>
          <a:blip r:embed="rId4" cstate="print"/>
          <a:srcRect l="29207" r="45831"/>
          <a:stretch>
            <a:fillRect/>
          </a:stretch>
        </p:blipFill>
        <p:spPr bwMode="auto">
          <a:xfrm>
            <a:off x="7092950" y="692150"/>
            <a:ext cx="1582738" cy="18669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4968875"/>
            <a:ext cx="42164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2 10"/>
          <p:cNvCxnSpPr/>
          <p:nvPr/>
        </p:nvCxnSpPr>
        <p:spPr>
          <a:xfrm flipV="1">
            <a:off x="4859338" y="5373688"/>
            <a:ext cx="720725" cy="714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4859338" y="5516563"/>
            <a:ext cx="720725" cy="1444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>
            <a:spLocks noChangeArrowheads="1"/>
          </p:cNvSpPr>
          <p:nvPr/>
        </p:nvSpPr>
        <p:spPr bwMode="auto">
          <a:xfrm>
            <a:off x="5580063" y="5230813"/>
            <a:ext cx="33131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altLang="it-IT" sz="1600">
                <a:latin typeface="Calibri" pitchFamily="34" charset="0"/>
              </a:rPr>
              <a:t>74,4% mutazioni puntiformi</a:t>
            </a:r>
            <a:endParaRPr lang="it-IT" altLang="it-IT" sz="1600">
              <a:solidFill>
                <a:srgbClr val="00B050"/>
              </a:solidFill>
              <a:latin typeface="Calibri" pitchFamily="34" charset="0"/>
            </a:endParaRPr>
          </a:p>
          <a:p>
            <a:pPr algn="just"/>
            <a:r>
              <a:rPr lang="it-IT" altLang="it-IT" sz="1600">
                <a:latin typeface="Calibri" pitchFamily="34" charset="0"/>
              </a:rPr>
              <a:t>25,6% riarrangiamenti cromosomici</a:t>
            </a:r>
            <a:endParaRPr lang="it-IT" sz="1600">
              <a:latin typeface="Calibri" pitchFamily="34" charset="0"/>
            </a:endParaRPr>
          </a:p>
        </p:txBody>
      </p:sp>
      <p:cxnSp>
        <p:nvCxnSpPr>
          <p:cNvPr id="25" name="Connettore 2 24"/>
          <p:cNvCxnSpPr/>
          <p:nvPr/>
        </p:nvCxnSpPr>
        <p:spPr>
          <a:xfrm flipV="1">
            <a:off x="2952750" y="6299200"/>
            <a:ext cx="71913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>
            <a:off x="2952750" y="6443663"/>
            <a:ext cx="719138" cy="1428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>
            <a:spLocks noChangeArrowheads="1"/>
          </p:cNvSpPr>
          <p:nvPr/>
        </p:nvSpPr>
        <p:spPr bwMode="auto">
          <a:xfrm>
            <a:off x="3671888" y="6156325"/>
            <a:ext cx="34210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altLang="it-IT" sz="1600">
                <a:latin typeface="Calibri" pitchFamily="34" charset="0"/>
              </a:rPr>
              <a:t>85,7% mutazioni puntiformi</a:t>
            </a:r>
            <a:endParaRPr lang="it-IT" altLang="it-IT" sz="1600">
              <a:solidFill>
                <a:srgbClr val="00B050"/>
              </a:solidFill>
              <a:latin typeface="Calibri" pitchFamily="34" charset="0"/>
            </a:endParaRPr>
          </a:p>
          <a:p>
            <a:pPr algn="just"/>
            <a:r>
              <a:rPr lang="it-IT" altLang="it-IT" sz="1600">
                <a:latin typeface="Calibri" pitchFamily="34" charset="0"/>
              </a:rPr>
              <a:t>14,3% riarrangiamenti cromosomici</a:t>
            </a:r>
            <a:endParaRPr lang="it-IT" sz="1600">
              <a:latin typeface="Calibri" pitchFamily="34" charset="0"/>
            </a:endParaRPr>
          </a:p>
        </p:txBody>
      </p:sp>
      <p:pic>
        <p:nvPicPr>
          <p:cNvPr id="3081" name="Picture 9" descr="Figure 3. "/>
          <p:cNvPicPr>
            <a:picLocks noChangeAspect="1" noChangeArrowheads="1"/>
          </p:cNvPicPr>
          <p:nvPr/>
        </p:nvPicPr>
        <p:blipFill>
          <a:blip r:embed="rId6" cstate="print"/>
          <a:srcRect r="61388"/>
          <a:stretch>
            <a:fillRect/>
          </a:stretch>
        </p:blipFill>
        <p:spPr bwMode="auto">
          <a:xfrm>
            <a:off x="7451725" y="2565400"/>
            <a:ext cx="1368425" cy="11509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7" name="CasellaDiTesto 16"/>
          <p:cNvSpPr txBox="1">
            <a:spLocks noChangeArrowheads="1"/>
          </p:cNvSpPr>
          <p:nvPr/>
        </p:nvSpPr>
        <p:spPr bwMode="auto">
          <a:xfrm>
            <a:off x="34925" y="6505575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i="1">
                <a:latin typeface="Calibri" pitchFamily="34" charset="0"/>
              </a:rPr>
              <a:t>[Spena et al, 2015]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27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216025"/>
            <a:ext cx="35623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olo 1"/>
          <p:cNvSpPr>
            <a:spLocks noGrp="1"/>
          </p:cNvSpPr>
          <p:nvPr>
            <p:ph type="title"/>
          </p:nvPr>
        </p:nvSpPr>
        <p:spPr>
          <a:xfrm>
            <a:off x="457200" y="-100013"/>
            <a:ext cx="8229600" cy="1143001"/>
          </a:xfrm>
        </p:spPr>
        <p:txBody>
          <a:bodyPr/>
          <a:lstStyle/>
          <a:p>
            <a:pPr algn="l"/>
            <a:r>
              <a:rPr lang="it-IT" sz="2800" b="1" smtClean="0">
                <a:solidFill>
                  <a:srgbClr val="00B0F0"/>
                </a:solidFill>
                <a:cs typeface="Calibri" pitchFamily="34" charset="0"/>
              </a:rPr>
              <a:t>Sviluppo somatico – Maschi (M)</a:t>
            </a:r>
            <a:endParaRPr lang="it-IT" sz="2800" b="1" i="1" smtClean="0">
              <a:solidFill>
                <a:srgbClr val="00B0F0"/>
              </a:solidFill>
              <a:cs typeface="Calibri" pitchFamily="34" charset="0"/>
            </a:endParaRP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4049713"/>
            <a:ext cx="42672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977900"/>
            <a:ext cx="42481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CasellaDiTesto 19"/>
          <p:cNvSpPr txBox="1">
            <a:spLocks noChangeArrowheads="1"/>
          </p:cNvSpPr>
          <p:nvPr/>
        </p:nvSpPr>
        <p:spPr bwMode="auto">
          <a:xfrm>
            <a:off x="539750" y="855663"/>
            <a:ext cx="33115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 b="1">
                <a:latin typeface="Calibri" pitchFamily="34" charset="0"/>
              </a:rPr>
              <a:t>Altezza (H) </a:t>
            </a:r>
          </a:p>
        </p:txBody>
      </p:sp>
      <p:sp>
        <p:nvSpPr>
          <p:cNvPr id="21" name="CasellaDiTesto 20"/>
          <p:cNvSpPr txBox="1">
            <a:spLocks noChangeArrowheads="1"/>
          </p:cNvSpPr>
          <p:nvPr/>
        </p:nvSpPr>
        <p:spPr bwMode="auto">
          <a:xfrm>
            <a:off x="4787900" y="3716338"/>
            <a:ext cx="33131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 b="1">
                <a:latin typeface="Calibri" pitchFamily="34" charset="0"/>
              </a:rPr>
              <a:t>Circonferenza cranica (CC)</a:t>
            </a:r>
          </a:p>
        </p:txBody>
      </p:sp>
      <p:sp>
        <p:nvSpPr>
          <p:cNvPr id="4104" name="CasellaDiTesto 21"/>
          <p:cNvSpPr txBox="1">
            <a:spLocks noChangeArrowheads="1"/>
          </p:cNvSpPr>
          <p:nvPr/>
        </p:nvSpPr>
        <p:spPr bwMode="auto">
          <a:xfrm>
            <a:off x="4787900" y="620713"/>
            <a:ext cx="33131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 b="1">
                <a:latin typeface="Calibri" pitchFamily="34" charset="0"/>
              </a:rPr>
              <a:t>Peso (P)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8" y="3557588"/>
            <a:ext cx="4213225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CasellaDiTesto 10"/>
          <p:cNvSpPr txBox="1">
            <a:spLocks noChangeArrowheads="1"/>
          </p:cNvSpPr>
          <p:nvPr/>
        </p:nvSpPr>
        <p:spPr bwMode="auto">
          <a:xfrm>
            <a:off x="611188" y="6092825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i="1">
                <a:latin typeface="Calibri" pitchFamily="34" charset="0"/>
              </a:rPr>
              <a:t>[Beets et al, 2014]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olo 1"/>
          <p:cNvSpPr>
            <a:spLocks noGrp="1"/>
          </p:cNvSpPr>
          <p:nvPr>
            <p:ph type="title"/>
          </p:nvPr>
        </p:nvSpPr>
        <p:spPr>
          <a:xfrm>
            <a:off x="539750" y="-100013"/>
            <a:ext cx="8229600" cy="1143001"/>
          </a:xfrm>
        </p:spPr>
        <p:txBody>
          <a:bodyPr/>
          <a:lstStyle/>
          <a:p>
            <a:pPr algn="l"/>
            <a:r>
              <a:rPr lang="it-IT" sz="2800" b="1" smtClean="0">
                <a:solidFill>
                  <a:srgbClr val="FF33CC"/>
                </a:solidFill>
                <a:cs typeface="Calibri" pitchFamily="34" charset="0"/>
              </a:rPr>
              <a:t>Sviluppo somatico – Femmine (F)</a:t>
            </a:r>
            <a:endParaRPr lang="it-IT" sz="2800" b="1" i="1" smtClean="0">
              <a:solidFill>
                <a:srgbClr val="FF33CC"/>
              </a:solidFill>
              <a:cs typeface="Calibri" pitchFamily="34" charset="0"/>
            </a:endParaRPr>
          </a:p>
        </p:txBody>
      </p:sp>
      <p:sp>
        <p:nvSpPr>
          <p:cNvPr id="5123" name="CasellaDiTesto 19"/>
          <p:cNvSpPr txBox="1">
            <a:spLocks noChangeArrowheads="1"/>
          </p:cNvSpPr>
          <p:nvPr/>
        </p:nvSpPr>
        <p:spPr bwMode="auto">
          <a:xfrm>
            <a:off x="611188" y="765175"/>
            <a:ext cx="33131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 b="1">
                <a:latin typeface="Calibri" pitchFamily="34" charset="0"/>
              </a:rPr>
              <a:t>Altezza (H) </a:t>
            </a:r>
          </a:p>
        </p:txBody>
      </p:sp>
      <p:sp>
        <p:nvSpPr>
          <p:cNvPr id="5124" name="CasellaDiTesto 20"/>
          <p:cNvSpPr txBox="1">
            <a:spLocks noChangeArrowheads="1"/>
          </p:cNvSpPr>
          <p:nvPr/>
        </p:nvSpPr>
        <p:spPr bwMode="auto">
          <a:xfrm>
            <a:off x="4787900" y="3716338"/>
            <a:ext cx="33131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 b="1">
                <a:latin typeface="Calibri" pitchFamily="34" charset="0"/>
              </a:rPr>
              <a:t>Circonferenza cranica (CC)</a:t>
            </a:r>
          </a:p>
        </p:txBody>
      </p:sp>
      <p:sp>
        <p:nvSpPr>
          <p:cNvPr id="5125" name="CasellaDiTesto 21"/>
          <p:cNvSpPr txBox="1">
            <a:spLocks noChangeArrowheads="1"/>
          </p:cNvSpPr>
          <p:nvPr/>
        </p:nvSpPr>
        <p:spPr bwMode="auto">
          <a:xfrm>
            <a:off x="4787900" y="620713"/>
            <a:ext cx="33131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 b="1">
                <a:latin typeface="Calibri" pitchFamily="34" charset="0"/>
              </a:rPr>
              <a:t>Peso (P) </a:t>
            </a: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104900"/>
            <a:ext cx="3240087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939800"/>
            <a:ext cx="42672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4059238"/>
            <a:ext cx="42957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CasellaDiTesto 10"/>
          <p:cNvSpPr txBox="1">
            <a:spLocks noChangeArrowheads="1"/>
          </p:cNvSpPr>
          <p:nvPr/>
        </p:nvSpPr>
        <p:spPr bwMode="auto">
          <a:xfrm>
            <a:off x="827088" y="6361113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i="1">
                <a:latin typeface="Calibri" pitchFamily="34" charset="0"/>
              </a:rPr>
              <a:t>[Beets et al, 2014]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contenuto 2"/>
          <p:cNvSpPr>
            <a:spLocks noGrp="1"/>
          </p:cNvSpPr>
          <p:nvPr>
            <p:ph idx="1"/>
          </p:nvPr>
        </p:nvSpPr>
        <p:spPr>
          <a:xfrm>
            <a:off x="395288" y="2117725"/>
            <a:ext cx="8229600" cy="676275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it-IT" sz="3600" smtClean="0"/>
              <a:t>Crescita somatica</a:t>
            </a:r>
          </a:p>
        </p:txBody>
      </p:sp>
      <p:sp>
        <p:nvSpPr>
          <p:cNvPr id="6147" name="Segnaposto contenuto 2"/>
          <p:cNvSpPr txBox="1">
            <a:spLocks/>
          </p:cNvSpPr>
          <p:nvPr/>
        </p:nvSpPr>
        <p:spPr bwMode="auto">
          <a:xfrm>
            <a:off x="468313" y="3873500"/>
            <a:ext cx="82296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None/>
            </a:pPr>
            <a:r>
              <a:rPr lang="it-IT" sz="3600">
                <a:latin typeface="Calibri" pitchFamily="34" charset="0"/>
              </a:rPr>
              <a:t>Metabolismo energetico</a:t>
            </a:r>
          </a:p>
        </p:txBody>
      </p:sp>
      <p:pic>
        <p:nvPicPr>
          <p:cNvPr id="6148" name="Picture 2" descr="Risultati immagini per crescita disegno"/>
          <p:cNvPicPr>
            <a:picLocks noChangeAspect="1" noChangeArrowheads="1"/>
          </p:cNvPicPr>
          <p:nvPr/>
        </p:nvPicPr>
        <p:blipFill>
          <a:blip r:embed="rId2" cstate="print"/>
          <a:srcRect t="19060" b="19531"/>
          <a:stretch>
            <a:fillRect/>
          </a:stretch>
        </p:blipFill>
        <p:spPr bwMode="auto">
          <a:xfrm>
            <a:off x="3132138" y="333375"/>
            <a:ext cx="2952750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ccia bidirezionale verticale 8"/>
          <p:cNvSpPr/>
          <p:nvPr/>
        </p:nvSpPr>
        <p:spPr>
          <a:xfrm>
            <a:off x="4356100" y="2794000"/>
            <a:ext cx="503238" cy="1079500"/>
          </a:xfrm>
          <a:prstGeom prst="up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6150" name="Picture 6" descr="Risultati immagini per forza disegno"/>
          <p:cNvPicPr>
            <a:picLocks noChangeAspect="1" noChangeArrowheads="1"/>
          </p:cNvPicPr>
          <p:nvPr/>
        </p:nvPicPr>
        <p:blipFill>
          <a:blip r:embed="rId3" cstate="print"/>
          <a:srcRect l="8842" t="6354" r="7159" b="11060"/>
          <a:stretch>
            <a:fillRect/>
          </a:stretch>
        </p:blipFill>
        <p:spPr bwMode="auto">
          <a:xfrm>
            <a:off x="3635375" y="4470400"/>
            <a:ext cx="1944688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1"/>
          <p:cNvSpPr>
            <a:spLocks noGrp="1"/>
          </p:cNvSpPr>
          <p:nvPr>
            <p:ph type="title"/>
          </p:nvPr>
        </p:nvSpPr>
        <p:spPr>
          <a:xfrm>
            <a:off x="609600" y="-26988"/>
            <a:ext cx="8229600" cy="1143001"/>
          </a:xfrm>
        </p:spPr>
        <p:txBody>
          <a:bodyPr/>
          <a:lstStyle/>
          <a:p>
            <a:r>
              <a:rPr lang="it-IT" sz="2500" b="1" smtClean="0">
                <a:cs typeface="Calibri" pitchFamily="34" charset="0"/>
              </a:rPr>
              <a:t>Metabolismo energetico: cosa è?</a:t>
            </a:r>
            <a:endParaRPr lang="it-IT" sz="2500" b="1" i="1" smtClean="0">
              <a:cs typeface="Calibri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11638" y="2205038"/>
            <a:ext cx="4681537" cy="4319587"/>
          </a:xfrm>
        </p:spPr>
        <p:txBody>
          <a:bodyPr/>
          <a:lstStyle/>
          <a:p>
            <a:pPr algn="just">
              <a:buFont typeface="Arial" pitchFamily="34" charset="0"/>
              <a:buNone/>
            </a:pPr>
            <a:r>
              <a:rPr lang="it-IT" sz="1600" smtClean="0">
                <a:cs typeface="Calibri" pitchFamily="34" charset="0"/>
              </a:rPr>
              <a:t>	o </a:t>
            </a:r>
            <a:r>
              <a:rPr lang="it-IT" sz="1600" b="1" smtClean="0">
                <a:cs typeface="Calibri" pitchFamily="34" charset="0"/>
              </a:rPr>
              <a:t>REE</a:t>
            </a:r>
            <a:r>
              <a:rPr lang="it-IT" sz="1600" smtClean="0">
                <a:cs typeface="Calibri" pitchFamily="34" charset="0"/>
              </a:rPr>
              <a:t> = spesa energetica richiesta per mantenere le funzioni  vitali, pari al 50-70% del totale</a:t>
            </a:r>
          </a:p>
          <a:p>
            <a:pPr algn="just">
              <a:buFont typeface="Arial" pitchFamily="34" charset="0"/>
              <a:buNone/>
            </a:pPr>
            <a:r>
              <a:rPr lang="it-IT" sz="1600" smtClean="0">
                <a:cs typeface="Calibri" pitchFamily="34" charset="0"/>
              </a:rPr>
              <a:t>	Fattori che influenzano:</a:t>
            </a:r>
          </a:p>
          <a:p>
            <a:pPr lvl="1" algn="just">
              <a:buFontTx/>
              <a:buChar char="-"/>
            </a:pPr>
            <a:r>
              <a:rPr lang="it-IT" sz="1600" smtClean="0">
                <a:cs typeface="Calibri" pitchFamily="34" charset="0"/>
              </a:rPr>
              <a:t>superficie corporea</a:t>
            </a:r>
          </a:p>
          <a:p>
            <a:pPr lvl="1" algn="just">
              <a:buFontTx/>
              <a:buChar char="-"/>
            </a:pPr>
            <a:r>
              <a:rPr lang="it-IT" sz="1600" smtClean="0">
                <a:cs typeface="Calibri" pitchFamily="34" charset="0"/>
              </a:rPr>
              <a:t>massa grassa libera o massa magra</a:t>
            </a:r>
          </a:p>
          <a:p>
            <a:pPr lvl="1" algn="just">
              <a:buFontTx/>
              <a:buChar char="-"/>
            </a:pPr>
            <a:r>
              <a:rPr lang="it-IT" sz="1600" smtClean="0">
                <a:cs typeface="Calibri" pitchFamily="34" charset="0"/>
              </a:rPr>
              <a:t>etnia</a:t>
            </a:r>
          </a:p>
          <a:p>
            <a:pPr lvl="1" algn="just">
              <a:buFontTx/>
              <a:buChar char="-"/>
            </a:pPr>
            <a:r>
              <a:rPr lang="it-IT" sz="1600" smtClean="0">
                <a:cs typeface="Calibri" pitchFamily="34" charset="0"/>
              </a:rPr>
              <a:t>sesso</a:t>
            </a:r>
          </a:p>
          <a:p>
            <a:pPr lvl="1" algn="just">
              <a:buFontTx/>
              <a:buChar char="-"/>
            </a:pPr>
            <a:r>
              <a:rPr lang="it-IT" sz="1600" smtClean="0">
                <a:cs typeface="Calibri" pitchFamily="34" charset="0"/>
              </a:rPr>
              <a:t>età: nel 1° mese di vita la spesa energetica richiesta per la </a:t>
            </a:r>
            <a:r>
              <a:rPr lang="it-IT" sz="1600" u="sng" smtClean="0">
                <a:cs typeface="Calibri" pitchFamily="34" charset="0"/>
              </a:rPr>
              <a:t>crescita corporea</a:t>
            </a:r>
            <a:r>
              <a:rPr lang="it-IT" sz="1600" b="1" smtClean="0">
                <a:cs typeface="Calibri" pitchFamily="34" charset="0"/>
              </a:rPr>
              <a:t> </a:t>
            </a:r>
            <a:r>
              <a:rPr lang="it-IT" sz="1600" smtClean="0">
                <a:cs typeface="Calibri" pitchFamily="34" charset="0"/>
              </a:rPr>
              <a:t>è circa il 35%, si riduce al 3% a 12 mesi e si mantiene intorno al 4% nel corso dell’infanzia; durante la pubertà incrementa (M&gt;F). Dopo i 20 anni si riduce di circa 1-2% per ogni decade di vita</a:t>
            </a:r>
          </a:p>
          <a:p>
            <a:pPr lvl="1" algn="just">
              <a:buFontTx/>
              <a:buChar char="-"/>
            </a:pPr>
            <a:r>
              <a:rPr lang="it-IT" sz="1600" smtClean="0">
                <a:cs typeface="Calibri" pitchFamily="34" charset="0"/>
              </a:rPr>
              <a:t>attività ormonale</a:t>
            </a:r>
          </a:p>
          <a:p>
            <a:pPr lvl="1" algn="just">
              <a:buFontTx/>
              <a:buChar char="-"/>
            </a:pPr>
            <a:r>
              <a:rPr lang="it-IT" sz="1600" smtClean="0">
                <a:cs typeface="Calibri" pitchFamily="34" charset="0"/>
              </a:rPr>
              <a:t>dieta.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423" t="1193" r="5136"/>
          <a:stretch>
            <a:fillRect/>
          </a:stretch>
        </p:blipFill>
        <p:spPr bwMode="auto">
          <a:xfrm>
            <a:off x="107950" y="1933575"/>
            <a:ext cx="4191000" cy="4448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7173" name="CasellaDiTesto 6"/>
          <p:cNvSpPr txBox="1">
            <a:spLocks noChangeArrowheads="1"/>
          </p:cNvSpPr>
          <p:nvPr/>
        </p:nvSpPr>
        <p:spPr bwMode="auto">
          <a:xfrm>
            <a:off x="250825" y="1054100"/>
            <a:ext cx="8605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>
                <a:latin typeface="Calibri" pitchFamily="34" charset="0"/>
                <a:cs typeface="Calibri" pitchFamily="34" charset="0"/>
              </a:rPr>
              <a:t>È l’insieme dell’energia necessaria per mantenere le funzioni vitali dell’organismo, per la regolazione della temperatura corporea e per eseguire attività fisica. </a:t>
            </a:r>
          </a:p>
        </p:txBody>
      </p:sp>
      <p:sp>
        <p:nvSpPr>
          <p:cNvPr id="10" name="Freccia a destra 9"/>
          <p:cNvSpPr/>
          <p:nvPr/>
        </p:nvSpPr>
        <p:spPr>
          <a:xfrm>
            <a:off x="4140200" y="3789363"/>
            <a:ext cx="431800" cy="14446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cs typeface="Calibri" pitchFamily="34" charset="0"/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2916238" y="3429000"/>
            <a:ext cx="1223962" cy="93662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cs typeface="Calibri" pitchFamily="34" charset="0"/>
            </a:endParaRP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4716463" y="2370138"/>
            <a:ext cx="27368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>
                <a:latin typeface="Calibri" pitchFamily="34" charset="0"/>
              </a:rPr>
              <a:t>Varia dal 15% al 50% del totale</a:t>
            </a:r>
          </a:p>
        </p:txBody>
      </p:sp>
      <p:sp>
        <p:nvSpPr>
          <p:cNvPr id="13" name="Freccia a destra 12"/>
          <p:cNvSpPr/>
          <p:nvPr/>
        </p:nvSpPr>
        <p:spPr>
          <a:xfrm>
            <a:off x="2843213" y="2492375"/>
            <a:ext cx="1728787" cy="14446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cs typeface="Calibri" pitchFamily="34" charset="0"/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1116013" y="2133600"/>
            <a:ext cx="1727200" cy="935038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cs typeface="Calibri" pitchFamily="34" charset="0"/>
            </a:endParaRPr>
          </a:p>
        </p:txBody>
      </p:sp>
      <p:sp>
        <p:nvSpPr>
          <p:cNvPr id="15" name="Freccia a destra 14"/>
          <p:cNvSpPr/>
          <p:nvPr/>
        </p:nvSpPr>
        <p:spPr>
          <a:xfrm>
            <a:off x="4292600" y="5445125"/>
            <a:ext cx="423863" cy="144463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cs typeface="Calibri" pitchFamily="34" charset="0"/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250825" y="4868863"/>
            <a:ext cx="4041775" cy="1296987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cs typeface="Calibri" pitchFamily="34" charset="0"/>
            </a:endParaRPr>
          </a:p>
        </p:txBody>
      </p:sp>
      <p:sp>
        <p:nvSpPr>
          <p:cNvPr id="17" name="CasellaDiTesto 16"/>
          <p:cNvSpPr txBox="1">
            <a:spLocks noChangeArrowheads="1"/>
          </p:cNvSpPr>
          <p:nvPr/>
        </p:nvSpPr>
        <p:spPr bwMode="auto">
          <a:xfrm>
            <a:off x="4787900" y="5118100"/>
            <a:ext cx="41052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1600">
                <a:latin typeface="Calibri" pitchFamily="34" charset="0"/>
              </a:rPr>
              <a:t>Produzione di calore in risposta all’assunzione di cibo e alla temperatura ambientale, pari al 10% del totale</a:t>
            </a:r>
          </a:p>
        </p:txBody>
      </p:sp>
      <p:sp>
        <p:nvSpPr>
          <p:cNvPr id="18" name="CasellaDiTesto 17"/>
          <p:cNvSpPr txBox="1">
            <a:spLocks noChangeArrowheads="1"/>
          </p:cNvSpPr>
          <p:nvPr/>
        </p:nvSpPr>
        <p:spPr bwMode="auto">
          <a:xfrm>
            <a:off x="539750" y="6289675"/>
            <a:ext cx="16557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i="1">
                <a:latin typeface="Calibri" pitchFamily="34" charset="0"/>
              </a:rPr>
              <a:t>[Ross et al, 2014]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1" grpId="0" animBg="1"/>
      <p:bldP spid="12" grpId="0"/>
      <p:bldP spid="12" grpId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/>
      <p:bldP spid="17" grpId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contenuto 2"/>
          <p:cNvSpPr>
            <a:spLocks noGrp="1"/>
          </p:cNvSpPr>
          <p:nvPr>
            <p:ph idx="1"/>
          </p:nvPr>
        </p:nvSpPr>
        <p:spPr>
          <a:xfrm>
            <a:off x="539750" y="1412875"/>
            <a:ext cx="3970338" cy="1944688"/>
          </a:xfrm>
        </p:spPr>
        <p:txBody>
          <a:bodyPr/>
          <a:lstStyle/>
          <a:p>
            <a:pPr algn="just">
              <a:buFont typeface="Arial" pitchFamily="34" charset="0"/>
              <a:buNone/>
            </a:pPr>
            <a:r>
              <a:rPr lang="it-IT" sz="1800" u="sng" smtClean="0"/>
              <a:t>Calorimetria indiretta</a:t>
            </a:r>
            <a:r>
              <a:rPr lang="it-IT" sz="1800" smtClean="0"/>
              <a:t>:</a:t>
            </a:r>
          </a:p>
          <a:p>
            <a:pPr algn="just">
              <a:buFont typeface="Arial" pitchFamily="34" charset="0"/>
              <a:buNone/>
            </a:pPr>
            <a:r>
              <a:rPr lang="it-IT" sz="1800" smtClean="0"/>
              <a:t>	misura il consumo di ossigeno (VO</a:t>
            </a:r>
            <a:r>
              <a:rPr lang="it-IT" sz="1800" baseline="-25000" smtClean="0"/>
              <a:t>2</a:t>
            </a:r>
            <a:r>
              <a:rPr lang="it-IT" sz="1800" smtClean="0"/>
              <a:t>) e la produzione di anidride carbonica (VCO</a:t>
            </a:r>
            <a:r>
              <a:rPr lang="it-IT" sz="1800" baseline="-25000" smtClean="0"/>
              <a:t>2</a:t>
            </a:r>
            <a:r>
              <a:rPr lang="it-IT" sz="1800" smtClean="0"/>
              <a:t>) poi, mediante l’equazione di Weir, calcola il REE</a:t>
            </a: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609600" y="53975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2500" b="1" dirty="0">
                <a:latin typeface="Calibri" pitchFamily="34" charset="0"/>
                <a:ea typeface="+mj-ea"/>
                <a:cs typeface="Calibri" pitchFamily="34" charset="0"/>
              </a:rPr>
              <a:t>Metabolismo energetico: come si misura?</a:t>
            </a:r>
            <a:endParaRPr lang="it-IT" sz="2500" b="1" i="1" dirty="0"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557338"/>
            <a:ext cx="3960812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>
            <a:spLocks noChangeArrowheads="1"/>
          </p:cNvSpPr>
          <p:nvPr/>
        </p:nvSpPr>
        <p:spPr bwMode="auto">
          <a:xfrm>
            <a:off x="539750" y="4221163"/>
            <a:ext cx="80645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>
                <a:latin typeface="Calibri" pitchFamily="34" charset="0"/>
              </a:rPr>
              <a:t>Consiste nel far mettere un individuo in posizione supina, in stato di veglia ma in condizioni di riposo sia fisico che mentale, dopo il digiuno notturno e nel farlo respirare all’interno di una maschera collegata ad un computer precedentemente calibrato per una durata complessiva di circa 20 minuti</a:t>
            </a:r>
          </a:p>
          <a:p>
            <a:pPr algn="just"/>
            <a:r>
              <a:rPr lang="it-IT">
                <a:latin typeface="Calibri" pitchFamily="34" charset="0"/>
                <a:sym typeface="Wingdings" pitchFamily="2" charset="2"/>
              </a:rPr>
              <a:t> </a:t>
            </a:r>
            <a:r>
              <a:rPr lang="it-IT" i="1">
                <a:latin typeface="Calibri" pitchFamily="34" charset="0"/>
              </a:rPr>
              <a:t>steady state</a:t>
            </a:r>
            <a:r>
              <a:rPr lang="it-IT">
                <a:latin typeface="Calibri" pitchFamily="34" charset="0"/>
              </a:rPr>
              <a:t>: un intervallo di almeno 5 minuti consecutivi durante il quale le variazioni del VCO</a:t>
            </a:r>
            <a:r>
              <a:rPr lang="it-IT" baseline="-25000">
                <a:latin typeface="Calibri" pitchFamily="34" charset="0"/>
              </a:rPr>
              <a:t>2</a:t>
            </a:r>
            <a:r>
              <a:rPr lang="it-IT">
                <a:latin typeface="Calibri" pitchFamily="34" charset="0"/>
              </a:rPr>
              <a:t> e del VO</a:t>
            </a:r>
            <a:r>
              <a:rPr lang="it-IT" baseline="-25000">
                <a:latin typeface="Calibri" pitchFamily="34" charset="0"/>
              </a:rPr>
              <a:t>2</a:t>
            </a:r>
            <a:r>
              <a:rPr lang="it-IT">
                <a:latin typeface="Calibri" pitchFamily="34" charset="0"/>
              </a:rPr>
              <a:t> sono inferiori al 10%</a:t>
            </a: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1058863"/>
            <a:ext cx="4464050" cy="309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olo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it-IT" sz="2500" b="1" smtClean="0">
                <a:solidFill>
                  <a:srgbClr val="FF0000"/>
                </a:solidFill>
                <a:cs typeface="Calibri" pitchFamily="34" charset="0"/>
              </a:rPr>
              <a:t>PAZIENTI E METODI DELLO STUDIO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39750" y="1227138"/>
            <a:ext cx="8135938" cy="4802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it-IT" u="sng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Visita multidisciplinare: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 anamnesi: familiare, personale, patologica e nutrizionale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 EO: valutazione </a:t>
            </a:r>
            <a:r>
              <a:rPr lang="it-IT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dismorfologica</a:t>
            </a:r>
            <a:r>
              <a:rPr lang="it-IT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e misurazione di P, H, CC, BMI, circonferenza brachiale ed addominale, </a:t>
            </a:r>
            <a:r>
              <a:rPr lang="it-IT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plica</a:t>
            </a:r>
            <a:r>
              <a:rPr lang="it-IT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bicipitale</a:t>
            </a:r>
            <a:r>
              <a:rPr lang="it-IT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it-IT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tricipitale</a:t>
            </a:r>
            <a:r>
              <a:rPr lang="it-IT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, sottoscapolare e </a:t>
            </a:r>
            <a:r>
              <a:rPr lang="it-IT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sovrailiaca</a:t>
            </a:r>
            <a:endParaRPr lang="it-IT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 startAt="2"/>
              <a:defRPr/>
            </a:pPr>
            <a:r>
              <a:rPr lang="it-IT" u="sng" dirty="0">
                <a:latin typeface="Calibri" pitchFamily="34" charset="0"/>
                <a:cs typeface="Calibri" pitchFamily="34" charset="0"/>
              </a:rPr>
              <a:t>Calorimetria indiretta: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Calibri" pitchFamily="34" charset="0"/>
                <a:cs typeface="Calibri" pitchFamily="34" charset="0"/>
              </a:rPr>
              <a:t>mediante il calorimetro </a:t>
            </a:r>
            <a:r>
              <a:rPr lang="it-IT" dirty="0" err="1">
                <a:latin typeface="Calibri" pitchFamily="34" charset="0"/>
                <a:cs typeface="Calibri" pitchFamily="34" charset="0"/>
              </a:rPr>
              <a:t>Sensor-Medics</a:t>
            </a:r>
            <a:r>
              <a:rPr lang="it-IT" dirty="0">
                <a:latin typeface="Calibri" pitchFamily="34" charset="0"/>
                <a:cs typeface="Calibri" pitchFamily="34" charset="0"/>
              </a:rPr>
              <a:t> </a:t>
            </a:r>
            <a:r>
              <a:rPr lang="it-IT" dirty="0" err="1">
                <a:latin typeface="Calibri" pitchFamily="34" charset="0"/>
                <a:cs typeface="Calibri" pitchFamily="34" charset="0"/>
              </a:rPr>
              <a:t>Vmax</a:t>
            </a:r>
            <a:r>
              <a:rPr lang="it-IT" dirty="0">
                <a:latin typeface="Calibri" pitchFamily="34" charset="0"/>
                <a:cs typeface="Calibri" pitchFamily="34" charset="0"/>
              </a:rPr>
              <a:t> SPECTRA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u="sng" dirty="0">
              <a:latin typeface="Calibri" pitchFamily="34" charset="0"/>
              <a:cs typeface="Calibri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u="sng" dirty="0">
              <a:latin typeface="Calibri" pitchFamily="34" charset="0"/>
              <a:cs typeface="Calibri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 startAt="3"/>
              <a:defRPr/>
            </a:pPr>
            <a:r>
              <a:rPr lang="it-IT" u="sng" dirty="0">
                <a:latin typeface="Calibri" pitchFamily="34" charset="0"/>
                <a:cs typeface="Calibri" pitchFamily="34" charset="0"/>
              </a:rPr>
              <a:t>Esami </a:t>
            </a:r>
            <a:r>
              <a:rPr lang="it-IT" u="sng" dirty="0" err="1">
                <a:latin typeface="Calibri" pitchFamily="34" charset="0"/>
                <a:cs typeface="Calibri" pitchFamily="34" charset="0"/>
              </a:rPr>
              <a:t>metabolico-nutrizionali</a:t>
            </a:r>
            <a:r>
              <a:rPr lang="it-IT" u="sng" dirty="0">
                <a:latin typeface="Calibri" pitchFamily="34" charset="0"/>
                <a:cs typeface="Calibri" pitchFamily="34" charset="0"/>
              </a:rPr>
              <a:t> plasmatici: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>
                <a:latin typeface="Calibri" pitchFamily="34" charset="0"/>
                <a:cs typeface="Calibri" pitchFamily="34" charset="0"/>
              </a:rPr>
              <a:t>  metabolismo proteico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>
                <a:latin typeface="Calibri" pitchFamily="34" charset="0"/>
                <a:cs typeface="Calibri" pitchFamily="34" charset="0"/>
              </a:rPr>
              <a:t>  metabolismo glucidico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>
                <a:latin typeface="Calibri" pitchFamily="34" charset="0"/>
                <a:cs typeface="Calibri" pitchFamily="34" charset="0"/>
              </a:rPr>
              <a:t>  metabolismo lipidico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>
                <a:latin typeface="Calibri" pitchFamily="34" charset="0"/>
                <a:cs typeface="Calibri" pitchFamily="34" charset="0"/>
              </a:rPr>
              <a:t>  stato marziale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>
                <a:latin typeface="Calibri" pitchFamily="34" charset="0"/>
                <a:cs typeface="Calibri" pitchFamily="34" charset="0"/>
              </a:rPr>
              <a:t>  metabolismo calcio-fosforo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>
                <a:latin typeface="Calibri" pitchFamily="34" charset="0"/>
                <a:cs typeface="Calibri" pitchFamily="34" charset="0"/>
              </a:rPr>
              <a:t>  funzionalità tiroidea</a:t>
            </a:r>
            <a:endParaRPr lang="it-IT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427538" y="5373688"/>
            <a:ext cx="4248150" cy="922337"/>
          </a:xfrm>
          <a:prstGeom prst="rect">
            <a:avLst/>
          </a:prstGeom>
          <a:solidFill>
            <a:srgbClr val="66FF66"/>
          </a:solidFill>
          <a:ln w="28575">
            <a:solidFill>
              <a:srgbClr val="00B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atin typeface="Calibri" pitchFamily="34" charset="0"/>
                <a:cs typeface="Calibri" pitchFamily="34" charset="0"/>
              </a:rPr>
              <a:t>SCOPI:</a:t>
            </a:r>
            <a:r>
              <a:rPr lang="it-IT" dirty="0">
                <a:latin typeface="Calibri" pitchFamily="34" charset="0"/>
                <a:cs typeface="Calibri" pitchFamily="34" charset="0"/>
              </a:rPr>
              <a:t> -  descrivere il dispendio energetico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Calibri" pitchFamily="34" charset="0"/>
                <a:cs typeface="Calibri" pitchFamily="34" charset="0"/>
              </a:rPr>
              <a:t>              -  confronto RSTS </a:t>
            </a:r>
            <a:r>
              <a:rPr lang="it-IT" i="1" dirty="0">
                <a:latin typeface="Calibri" pitchFamily="34" charset="0"/>
                <a:cs typeface="Calibri" pitchFamily="34" charset="0"/>
              </a:rPr>
              <a:t>vs</a:t>
            </a:r>
            <a:r>
              <a:rPr lang="it-IT" dirty="0">
                <a:latin typeface="Calibri" pitchFamily="34" charset="0"/>
                <a:cs typeface="Calibri" pitchFamily="34" charset="0"/>
              </a:rPr>
              <a:t> controlli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Calibri" pitchFamily="34" charset="0"/>
                <a:cs typeface="Calibri" pitchFamily="34" charset="0"/>
              </a:rPr>
              <a:t>              -  correlazione genotipo-fenotipo</a:t>
            </a:r>
            <a:endParaRPr lang="it-IT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42988"/>
          </a:xfrm>
        </p:spPr>
        <p:txBody>
          <a:bodyPr/>
          <a:lstStyle/>
          <a:p>
            <a:r>
              <a:rPr lang="it-IT" sz="2500" b="1" smtClean="0">
                <a:solidFill>
                  <a:srgbClr val="FF0000"/>
                </a:solidFill>
                <a:cs typeface="Calibri" pitchFamily="34" charset="0"/>
              </a:rPr>
              <a:t>RISULTATI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395537" y="1196752"/>
            <a:ext cx="4032448" cy="936104"/>
          </a:xfrm>
          <a:noFill/>
          <a:ln w="28575">
            <a:solidFill>
              <a:srgbClr val="FFC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rtlCol="0">
            <a:no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1800" b="1" dirty="0" smtClean="0">
                <a:cs typeface="Calibri" pitchFamily="34" charset="0"/>
              </a:rPr>
              <a:t>13 RSTS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1800" dirty="0" smtClean="0">
                <a:cs typeface="Calibri" pitchFamily="34" charset="0"/>
              </a:rPr>
              <a:t>Età media:  10,1 anni (</a:t>
            </a:r>
            <a:r>
              <a:rPr lang="it-IT" sz="1800" dirty="0" err="1" smtClean="0">
                <a:cs typeface="Calibri" pitchFamily="34" charset="0"/>
              </a:rPr>
              <a:t>range</a:t>
            </a:r>
            <a:r>
              <a:rPr lang="it-IT" sz="1800" dirty="0" smtClean="0">
                <a:cs typeface="Calibri" pitchFamily="34" charset="0"/>
              </a:rPr>
              <a:t> 1,3-19,0)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1800" dirty="0" smtClean="0">
                <a:cs typeface="Calibri" pitchFamily="34" charset="0"/>
              </a:rPr>
              <a:t>Distribuzione dei sessi: M 46,2%, F 53,8%</a:t>
            </a:r>
            <a:endParaRPr lang="it-IT" sz="1800" dirty="0">
              <a:cs typeface="Calibri" pitchFamily="34" charset="0"/>
            </a:endParaRPr>
          </a:p>
        </p:txBody>
      </p:sp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48" name="Rectangle 9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49" name="Picture 2" descr="Risultati immagini per dna disegno"/>
          <p:cNvPicPr>
            <a:picLocks noChangeAspect="1" noChangeArrowheads="1"/>
          </p:cNvPicPr>
          <p:nvPr/>
        </p:nvPicPr>
        <p:blipFill>
          <a:blip r:embed="rId2" cstate="print"/>
          <a:srcRect l="15120" r="52121" b="15627"/>
          <a:stretch>
            <a:fillRect/>
          </a:stretch>
        </p:blipFill>
        <p:spPr bwMode="auto">
          <a:xfrm rot="3998613">
            <a:off x="6360318" y="986632"/>
            <a:ext cx="601663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CasellaDiTesto 12"/>
          <p:cNvSpPr txBox="1">
            <a:spLocks noChangeArrowheads="1"/>
          </p:cNvSpPr>
          <p:nvPr/>
        </p:nvSpPr>
        <p:spPr bwMode="auto">
          <a:xfrm>
            <a:off x="4572000" y="1989138"/>
            <a:ext cx="4176713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>
                <a:latin typeface="Calibri" pitchFamily="34" charset="0"/>
              </a:rPr>
              <a:t>76,9% (10/13): mutazioni puntiformi in </a:t>
            </a:r>
            <a:r>
              <a:rPr lang="it-IT" i="1">
                <a:latin typeface="Calibri" pitchFamily="34" charset="0"/>
              </a:rPr>
              <a:t>CREBBP</a:t>
            </a:r>
          </a:p>
          <a:p>
            <a:pPr algn="just"/>
            <a:r>
              <a:rPr lang="it-IT">
                <a:latin typeface="Calibri" pitchFamily="34" charset="0"/>
              </a:rPr>
              <a:t>7,6% (1/13): anomalia cromosomica coinvolgente </a:t>
            </a:r>
            <a:r>
              <a:rPr lang="it-IT" i="1">
                <a:latin typeface="Calibri" pitchFamily="34" charset="0"/>
              </a:rPr>
              <a:t>CREBBP</a:t>
            </a:r>
          </a:p>
          <a:p>
            <a:pPr algn="just"/>
            <a:r>
              <a:rPr lang="it-IT">
                <a:latin typeface="Calibri" pitchFamily="34" charset="0"/>
              </a:rPr>
              <a:t>15,4% (2/13): </a:t>
            </a:r>
            <a:r>
              <a:rPr lang="it-IT" i="1">
                <a:latin typeface="Calibri" pitchFamily="34" charset="0"/>
              </a:rPr>
              <a:t>CREBBP</a:t>
            </a:r>
            <a:r>
              <a:rPr lang="it-IT">
                <a:latin typeface="Calibri" pitchFamily="34" charset="0"/>
              </a:rPr>
              <a:t> ed </a:t>
            </a:r>
            <a:r>
              <a:rPr lang="it-IT" i="1">
                <a:latin typeface="Calibri" pitchFamily="34" charset="0"/>
              </a:rPr>
              <a:t>EP300</a:t>
            </a:r>
            <a:r>
              <a:rPr lang="it-IT">
                <a:latin typeface="Calibri" pitchFamily="34" charset="0"/>
              </a:rPr>
              <a:t> negativi</a:t>
            </a: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/>
        </p:nvGraphicFramePr>
        <p:xfrm>
          <a:off x="323850" y="3716338"/>
          <a:ext cx="8432800" cy="2305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450"/>
                <a:gridCol w="716651"/>
                <a:gridCol w="716651"/>
                <a:gridCol w="716651"/>
                <a:gridCol w="716651"/>
                <a:gridCol w="716651"/>
                <a:gridCol w="716651"/>
                <a:gridCol w="716651"/>
                <a:gridCol w="716651"/>
                <a:gridCol w="716651"/>
                <a:gridCol w="716651"/>
              </a:tblGrid>
              <a:tr h="768086"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Peso (DS)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Altezza (DS)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CC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(DS)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BMI (DS)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Circ. </a:t>
                      </a:r>
                      <a:r>
                        <a:rPr lang="it-IT" sz="1400" b="0" kern="50" dirty="0" err="1" smtClean="0">
                          <a:latin typeface="+mn-lt"/>
                          <a:ea typeface="SimSun"/>
                          <a:cs typeface="font274"/>
                        </a:rPr>
                        <a:t>brac</a:t>
                      </a: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. (cm)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Circ. </a:t>
                      </a:r>
                      <a:r>
                        <a:rPr lang="it-IT" sz="1400" b="0" kern="50" dirty="0" err="1" smtClean="0">
                          <a:latin typeface="+mn-lt"/>
                          <a:ea typeface="SimSun"/>
                          <a:cs typeface="font274"/>
                        </a:rPr>
                        <a:t>add</a:t>
                      </a: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. (cm)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Pl. </a:t>
                      </a:r>
                      <a:r>
                        <a:rPr lang="it-IT" sz="1400" b="0" kern="50" dirty="0" err="1" smtClean="0">
                          <a:latin typeface="+mn-lt"/>
                          <a:ea typeface="SimSun"/>
                          <a:cs typeface="font274"/>
                        </a:rPr>
                        <a:t>bic</a:t>
                      </a: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.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Pl. tric.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Pl. </a:t>
                      </a:r>
                      <a:r>
                        <a:rPr lang="it-IT" sz="1400" b="0" kern="50" dirty="0" err="1" smtClean="0">
                          <a:latin typeface="+mn-lt"/>
                          <a:ea typeface="SimSun"/>
                          <a:cs typeface="font274"/>
                        </a:rPr>
                        <a:t>sott</a:t>
                      </a: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.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Pl. </a:t>
                      </a:r>
                      <a:r>
                        <a:rPr lang="it-IT" sz="1400" b="0" kern="50" dirty="0" err="1" smtClean="0">
                          <a:latin typeface="+mn-lt"/>
                          <a:ea typeface="SimSun"/>
                          <a:cs typeface="font274"/>
                        </a:rPr>
                        <a:t>sovr</a:t>
                      </a: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. (mm)</a:t>
                      </a:r>
                    </a:p>
                  </a:txBody>
                  <a:tcPr anchor="ctr"/>
                </a:tc>
              </a:tr>
              <a:tr h="7680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5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font274"/>
                        </a:rPr>
                        <a:t>Mediana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-0,02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-2,86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-1,85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+1,46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21,5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12,5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12,5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25</a:t>
                      </a:r>
                    </a:p>
                  </a:txBody>
                  <a:tcPr anchor="ctr"/>
                </a:tc>
              </a:tr>
              <a:tr h="768086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1°</a:t>
                      </a:r>
                      <a:r>
                        <a:rPr lang="it-IT" sz="1400" baseline="0" dirty="0" smtClean="0"/>
                        <a:t> e 3° quartile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-0,34; +1,70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-3,79;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-1,64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-3,03;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-1,46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-3,03;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-1,46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19,0; 22,5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53,5; 73,5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10,0; 15,0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17; 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6,5; 18,5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50" dirty="0" smtClean="0">
                          <a:latin typeface="+mn-lt"/>
                          <a:ea typeface="SimSun"/>
                          <a:cs typeface="font274"/>
                        </a:rPr>
                        <a:t>10; 25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Rettangolo 13"/>
          <p:cNvSpPr/>
          <p:nvPr/>
        </p:nvSpPr>
        <p:spPr>
          <a:xfrm>
            <a:off x="4572000" y="1196752"/>
            <a:ext cx="4176464" cy="2304256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3351</TotalTime>
  <Words>1030</Words>
  <Application>Microsoft Office PowerPoint</Application>
  <PresentationFormat>Presentazione su schermo (4:3)</PresentationFormat>
  <Paragraphs>194</Paragraphs>
  <Slides>18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8" baseType="lpstr">
      <vt:lpstr>Calibri</vt:lpstr>
      <vt:lpstr>Arial</vt:lpstr>
      <vt:lpstr>Times New Roman</vt:lpstr>
      <vt:lpstr>Microsoft YaHei</vt:lpstr>
      <vt:lpstr>Wingdings</vt:lpstr>
      <vt:lpstr>SimSun</vt:lpstr>
      <vt:lpstr>font274</vt:lpstr>
      <vt:lpstr>Symbol</vt:lpstr>
      <vt:lpstr>Segoe UI</vt:lpstr>
      <vt:lpstr>Tema di Office</vt:lpstr>
      <vt:lpstr>Diapositiva 1</vt:lpstr>
      <vt:lpstr>Diapositiva 2</vt:lpstr>
      <vt:lpstr>Sviluppo somatico – Maschi (M)</vt:lpstr>
      <vt:lpstr>Sviluppo somatico – Femmine (F)</vt:lpstr>
      <vt:lpstr>Diapositiva 5</vt:lpstr>
      <vt:lpstr>Metabolismo energetico: cosa è?</vt:lpstr>
      <vt:lpstr>Diapositiva 7</vt:lpstr>
      <vt:lpstr>PAZIENTI E METODI DELLO STUDIO</vt:lpstr>
      <vt:lpstr>RISULTATI</vt:lpstr>
      <vt:lpstr>RISULTATI: calorimetria indiretta</vt:lpstr>
      <vt:lpstr>RISULTATI: esami metabolico-nutrizionali plasmatici</vt:lpstr>
      <vt:lpstr>Diapositiva 12</vt:lpstr>
      <vt:lpstr>Diapositiva 13</vt:lpstr>
      <vt:lpstr>Diapositiva 14</vt:lpstr>
      <vt:lpstr>RISULTATI: esami metabolico-nutrizionali plasmatici</vt:lpstr>
      <vt:lpstr>CONCLUSIONI</vt:lpstr>
      <vt:lpstr>Diapositiva 17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329</cp:revision>
  <dcterms:created xsi:type="dcterms:W3CDTF">2019-01-23T20:29:43Z</dcterms:created>
  <dcterms:modified xsi:type="dcterms:W3CDTF">2019-03-29T00:41:16Z</dcterms:modified>
</cp:coreProperties>
</file>