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1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EDB7AB-4460-4261-95E1-8F06C2176F9E}" v="20" dt="2019-02-24T11:04:14.8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2" d="100"/>
          <a:sy n="72" d="100"/>
        </p:scale>
        <p:origin x="175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o Cosi" userId="35879667e7489c24" providerId="LiveId" clId="{8CEDB7AB-4460-4261-95E1-8F06C2176F9E}"/>
    <pc:docChg chg="undo custSel addSld delSld modSld">
      <pc:chgData name="Paolo Cosi" userId="35879667e7489c24" providerId="LiveId" clId="{8CEDB7AB-4460-4261-95E1-8F06C2176F9E}" dt="2019-02-24T11:19:10.849" v="1125" actId="20577"/>
      <pc:docMkLst>
        <pc:docMk/>
      </pc:docMkLst>
      <pc:sldChg chg="modSp">
        <pc:chgData name="Paolo Cosi" userId="35879667e7489c24" providerId="LiveId" clId="{8CEDB7AB-4460-4261-95E1-8F06C2176F9E}" dt="2019-02-21T18:42:40.627" v="64" actId="114"/>
        <pc:sldMkLst>
          <pc:docMk/>
          <pc:sldMk cId="0" sldId="256"/>
        </pc:sldMkLst>
        <pc:spChg chg="mod">
          <ac:chgData name="Paolo Cosi" userId="35879667e7489c24" providerId="LiveId" clId="{8CEDB7AB-4460-4261-95E1-8F06C2176F9E}" dt="2019-02-21T18:42:40.627" v="64" actId="114"/>
          <ac:spMkLst>
            <pc:docMk/>
            <pc:sldMk cId="0" sldId="256"/>
            <ac:spMk id="3" creationId="{6D3306B5-41F7-4227-8FDE-38EC9BDD5E2E}"/>
          </ac:spMkLst>
        </pc:spChg>
      </pc:sldChg>
      <pc:sldChg chg="modSp">
        <pc:chgData name="Paolo Cosi" userId="35879667e7489c24" providerId="LiveId" clId="{8CEDB7AB-4460-4261-95E1-8F06C2176F9E}" dt="2019-02-21T18:43:09.818" v="72" actId="20577"/>
        <pc:sldMkLst>
          <pc:docMk/>
          <pc:sldMk cId="0" sldId="257"/>
        </pc:sldMkLst>
        <pc:spChg chg="mod">
          <ac:chgData name="Paolo Cosi" userId="35879667e7489c24" providerId="LiveId" clId="{8CEDB7AB-4460-4261-95E1-8F06C2176F9E}" dt="2019-02-21T18:43:09.818" v="72" actId="20577"/>
          <ac:spMkLst>
            <pc:docMk/>
            <pc:sldMk cId="0" sldId="257"/>
            <ac:spMk id="4" creationId="{F0379CDC-9688-4F08-9231-CEB4F8A94DD0}"/>
          </ac:spMkLst>
        </pc:spChg>
      </pc:sldChg>
      <pc:sldChg chg="modSp">
        <pc:chgData name="Paolo Cosi" userId="35879667e7489c24" providerId="LiveId" clId="{8CEDB7AB-4460-4261-95E1-8F06C2176F9E}" dt="2019-02-24T10:27:23.116" v="103" actId="20577"/>
        <pc:sldMkLst>
          <pc:docMk/>
          <pc:sldMk cId="0" sldId="258"/>
        </pc:sldMkLst>
        <pc:spChg chg="mod">
          <ac:chgData name="Paolo Cosi" userId="35879667e7489c24" providerId="LiveId" clId="{8CEDB7AB-4460-4261-95E1-8F06C2176F9E}" dt="2019-02-24T10:27:23.116" v="103" actId="20577"/>
          <ac:spMkLst>
            <pc:docMk/>
            <pc:sldMk cId="0" sldId="258"/>
            <ac:spMk id="4" creationId="{0A8E7331-7455-4073-8E08-249135BFC6C5}"/>
          </ac:spMkLst>
        </pc:spChg>
      </pc:sldChg>
      <pc:sldChg chg="modSp">
        <pc:chgData name="Paolo Cosi" userId="35879667e7489c24" providerId="LiveId" clId="{8CEDB7AB-4460-4261-95E1-8F06C2176F9E}" dt="2019-02-21T22:40:49.911" v="91" actId="27636"/>
        <pc:sldMkLst>
          <pc:docMk/>
          <pc:sldMk cId="0" sldId="262"/>
        </pc:sldMkLst>
        <pc:spChg chg="mod">
          <ac:chgData name="Paolo Cosi" userId="35879667e7489c24" providerId="LiveId" clId="{8CEDB7AB-4460-4261-95E1-8F06C2176F9E}" dt="2019-02-21T22:40:49.911" v="91" actId="27636"/>
          <ac:spMkLst>
            <pc:docMk/>
            <pc:sldMk cId="0" sldId="262"/>
            <ac:spMk id="4" creationId="{EBC9C2D7-AC6E-433A-9F0A-9E67955A1F69}"/>
          </ac:spMkLst>
        </pc:spChg>
      </pc:sldChg>
      <pc:sldChg chg="modSp">
        <pc:chgData name="Paolo Cosi" userId="35879667e7489c24" providerId="LiveId" clId="{8CEDB7AB-4460-4261-95E1-8F06C2176F9E}" dt="2019-02-21T22:41:20.606" v="93" actId="20577"/>
        <pc:sldMkLst>
          <pc:docMk/>
          <pc:sldMk cId="0" sldId="263"/>
        </pc:sldMkLst>
        <pc:spChg chg="mod">
          <ac:chgData name="Paolo Cosi" userId="35879667e7489c24" providerId="LiveId" clId="{8CEDB7AB-4460-4261-95E1-8F06C2176F9E}" dt="2019-02-21T22:41:20.606" v="93" actId="20577"/>
          <ac:spMkLst>
            <pc:docMk/>
            <pc:sldMk cId="0" sldId="263"/>
            <ac:spMk id="4" creationId="{4AF4BA84-E34D-420C-ABF6-04F52638BEC6}"/>
          </ac:spMkLst>
        </pc:spChg>
      </pc:sldChg>
      <pc:sldChg chg="delSp modSp">
        <pc:chgData name="Paolo Cosi" userId="35879667e7489c24" providerId="LiveId" clId="{8CEDB7AB-4460-4261-95E1-8F06C2176F9E}" dt="2019-02-24T10:30:50.140" v="108"/>
        <pc:sldMkLst>
          <pc:docMk/>
          <pc:sldMk cId="0" sldId="265"/>
        </pc:sldMkLst>
        <pc:spChg chg="del">
          <ac:chgData name="Paolo Cosi" userId="35879667e7489c24" providerId="LiveId" clId="{8CEDB7AB-4460-4261-95E1-8F06C2176F9E}" dt="2019-02-24T10:30:50.140" v="108"/>
          <ac:spMkLst>
            <pc:docMk/>
            <pc:sldMk cId="0" sldId="265"/>
            <ac:spMk id="3" creationId="{CDAADF60-2768-4E13-BBA0-BAA3408FBE2D}"/>
          </ac:spMkLst>
        </pc:spChg>
        <pc:spChg chg="mod">
          <ac:chgData name="Paolo Cosi" userId="35879667e7489c24" providerId="LiveId" clId="{8CEDB7AB-4460-4261-95E1-8F06C2176F9E}" dt="2019-02-21T22:41:37.164" v="96" actId="27636"/>
          <ac:spMkLst>
            <pc:docMk/>
            <pc:sldMk cId="0" sldId="265"/>
            <ac:spMk id="4" creationId="{A9D3A8EB-395A-4356-A24B-6AC477548A1F}"/>
          </ac:spMkLst>
        </pc:spChg>
      </pc:sldChg>
      <pc:sldChg chg="delSp modSp">
        <pc:chgData name="Paolo Cosi" userId="35879667e7489c24" providerId="LiveId" clId="{8CEDB7AB-4460-4261-95E1-8F06C2176F9E}" dt="2019-02-24T10:30:50.914" v="109"/>
        <pc:sldMkLst>
          <pc:docMk/>
          <pc:sldMk cId="0" sldId="266"/>
        </pc:sldMkLst>
        <pc:spChg chg="del">
          <ac:chgData name="Paolo Cosi" userId="35879667e7489c24" providerId="LiveId" clId="{8CEDB7AB-4460-4261-95E1-8F06C2176F9E}" dt="2019-02-24T10:30:50.914" v="109"/>
          <ac:spMkLst>
            <pc:docMk/>
            <pc:sldMk cId="0" sldId="266"/>
            <ac:spMk id="3" creationId="{33461E09-1979-4F68-858D-87F0DE029704}"/>
          </ac:spMkLst>
        </pc:spChg>
        <pc:spChg chg="mod">
          <ac:chgData name="Paolo Cosi" userId="35879667e7489c24" providerId="LiveId" clId="{8CEDB7AB-4460-4261-95E1-8F06C2176F9E}" dt="2019-02-21T22:42:00.075" v="99" actId="27636"/>
          <ac:spMkLst>
            <pc:docMk/>
            <pc:sldMk cId="0" sldId="266"/>
            <ac:spMk id="4" creationId="{6EF480FA-8BB9-4317-9CF7-886E09D57C2F}"/>
          </ac:spMkLst>
        </pc:spChg>
      </pc:sldChg>
      <pc:sldChg chg="addSp delSp modSp add">
        <pc:chgData name="Paolo Cosi" userId="35879667e7489c24" providerId="LiveId" clId="{8CEDB7AB-4460-4261-95E1-8F06C2176F9E}" dt="2019-02-24T11:06:26.824" v="265" actId="27636"/>
        <pc:sldMkLst>
          <pc:docMk/>
          <pc:sldMk cId="2607807140" sldId="267"/>
        </pc:sldMkLst>
        <pc:spChg chg="add del mod">
          <ac:chgData name="Paolo Cosi" userId="35879667e7489c24" providerId="LiveId" clId="{8CEDB7AB-4460-4261-95E1-8F06C2176F9E}" dt="2019-02-24T11:04:07.748" v="214"/>
          <ac:spMkLst>
            <pc:docMk/>
            <pc:sldMk cId="2607807140" sldId="267"/>
            <ac:spMk id="2" creationId="{F8AA2A98-0434-4D79-A313-7FC2E9AEFB12}"/>
          </ac:spMkLst>
        </pc:spChg>
        <pc:spChg chg="mod">
          <ac:chgData name="Paolo Cosi" userId="35879667e7489c24" providerId="LiveId" clId="{8CEDB7AB-4460-4261-95E1-8F06C2176F9E}" dt="2019-02-24T11:06:26.824" v="265" actId="27636"/>
          <ac:spMkLst>
            <pc:docMk/>
            <pc:sldMk cId="2607807140" sldId="267"/>
            <ac:spMk id="4" creationId="{6EF480FA-8BB9-4317-9CF7-886E09D57C2F}"/>
          </ac:spMkLst>
        </pc:spChg>
      </pc:sldChg>
      <pc:sldChg chg="delSp add del">
        <pc:chgData name="Paolo Cosi" userId="35879667e7489c24" providerId="LiveId" clId="{8CEDB7AB-4460-4261-95E1-8F06C2176F9E}" dt="2019-02-24T10:32:04.775" v="115" actId="2696"/>
        <pc:sldMkLst>
          <pc:docMk/>
          <pc:sldMk cId="3885689046" sldId="267"/>
        </pc:sldMkLst>
        <pc:spChg chg="del">
          <ac:chgData name="Paolo Cosi" userId="35879667e7489c24" providerId="LiveId" clId="{8CEDB7AB-4460-4261-95E1-8F06C2176F9E}" dt="2019-02-24T10:30:58.683" v="113"/>
          <ac:spMkLst>
            <pc:docMk/>
            <pc:sldMk cId="3885689046" sldId="267"/>
            <ac:spMk id="5" creationId="{5F9989EE-753F-4788-AE8F-A2C360809F16}"/>
          </ac:spMkLst>
        </pc:spChg>
        <pc:spChg chg="del">
          <ac:chgData name="Paolo Cosi" userId="35879667e7489c24" providerId="LiveId" clId="{8CEDB7AB-4460-4261-95E1-8F06C2176F9E}" dt="2019-02-24T10:30:56.193" v="112"/>
          <ac:spMkLst>
            <pc:docMk/>
            <pc:sldMk cId="3885689046" sldId="267"/>
            <ac:spMk id="6" creationId="{FB8E8652-3C9F-465C-A100-5645B4370E77}"/>
          </ac:spMkLst>
        </pc:spChg>
      </pc:sldChg>
      <pc:sldChg chg="modSp add">
        <pc:chgData name="Paolo Cosi" userId="35879667e7489c24" providerId="LiveId" clId="{8CEDB7AB-4460-4261-95E1-8F06C2176F9E}" dt="2019-02-24T11:06:08.898" v="263" actId="20577"/>
        <pc:sldMkLst>
          <pc:docMk/>
          <pc:sldMk cId="1251798253" sldId="268"/>
        </pc:sldMkLst>
        <pc:spChg chg="mod">
          <ac:chgData name="Paolo Cosi" userId="35879667e7489c24" providerId="LiveId" clId="{8CEDB7AB-4460-4261-95E1-8F06C2176F9E}" dt="2019-02-24T11:06:08.898" v="263" actId="20577"/>
          <ac:spMkLst>
            <pc:docMk/>
            <pc:sldMk cId="1251798253" sldId="268"/>
            <ac:spMk id="4" creationId="{6EF480FA-8BB9-4317-9CF7-886E09D57C2F}"/>
          </ac:spMkLst>
        </pc:spChg>
      </pc:sldChg>
      <pc:sldChg chg="add del">
        <pc:chgData name="Paolo Cosi" userId="35879667e7489c24" providerId="LiveId" clId="{8CEDB7AB-4460-4261-95E1-8F06C2176F9E}" dt="2019-02-24T10:31:10.584" v="114" actId="2696"/>
        <pc:sldMkLst>
          <pc:docMk/>
          <pc:sldMk cId="2710642490" sldId="268"/>
        </pc:sldMkLst>
      </pc:sldChg>
      <pc:sldChg chg="modSp add">
        <pc:chgData name="Paolo Cosi" userId="35879667e7489c24" providerId="LiveId" clId="{8CEDB7AB-4460-4261-95E1-8F06C2176F9E}" dt="2019-02-24T11:12:14.550" v="681" actId="20577"/>
        <pc:sldMkLst>
          <pc:docMk/>
          <pc:sldMk cId="3409991526" sldId="269"/>
        </pc:sldMkLst>
        <pc:spChg chg="mod">
          <ac:chgData name="Paolo Cosi" userId="35879667e7489c24" providerId="LiveId" clId="{8CEDB7AB-4460-4261-95E1-8F06C2176F9E}" dt="2019-02-24T11:12:14.550" v="681" actId="20577"/>
          <ac:spMkLst>
            <pc:docMk/>
            <pc:sldMk cId="3409991526" sldId="269"/>
            <ac:spMk id="4" creationId="{6EF480FA-8BB9-4317-9CF7-886E09D57C2F}"/>
          </ac:spMkLst>
        </pc:spChg>
      </pc:sldChg>
      <pc:sldChg chg="modSp add">
        <pc:chgData name="Paolo Cosi" userId="35879667e7489c24" providerId="LiveId" clId="{8CEDB7AB-4460-4261-95E1-8F06C2176F9E}" dt="2019-02-24T11:19:10.849" v="1125" actId="20577"/>
        <pc:sldMkLst>
          <pc:docMk/>
          <pc:sldMk cId="2446618144" sldId="270"/>
        </pc:sldMkLst>
        <pc:spChg chg="mod">
          <ac:chgData name="Paolo Cosi" userId="35879667e7489c24" providerId="LiveId" clId="{8CEDB7AB-4460-4261-95E1-8F06C2176F9E}" dt="2019-02-24T11:19:10.849" v="1125" actId="20577"/>
          <ac:spMkLst>
            <pc:docMk/>
            <pc:sldMk cId="2446618144" sldId="270"/>
            <ac:spMk id="4" creationId="{6EF480FA-8BB9-4317-9CF7-886E09D57C2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88F1FB-9680-45A1-8D29-0DB021B50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790A9-359F-4FB7-96CA-EE06B2CAB472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F0D860A-A779-4ADA-BCD1-2321675D0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1773F7-B717-4874-BE17-D57F2C28B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75995-EF4D-4CDF-9F40-2F8B4E3D5DA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78481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57D2C0-7FEB-42B6-830A-BDC5501BB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FB54-4415-46F9-B5E4-929A352702B6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368E26-4004-43CE-B82C-D3456A426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DBE432-4670-4ACD-BCC7-432A57A3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68BB1-D26A-4B9E-AA31-C52A2D065C5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4016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A61DA2E-9FFA-47E3-AA45-CC73D3457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0ACB6-CD59-4F01-A09C-5CB10955AF83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4353B3-7035-472D-8CC8-752519ED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97BFDBA-4123-4236-A0AA-69E6509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2D124-5A63-45CA-B760-768354CE77A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87561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FDECF55-C97D-4C6B-AF07-8880DDC8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E264C-FDE5-4AF4-97F1-B007E5C4D53F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462056C-27BC-440D-8C68-E84DECF2F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79D7DF0-B901-4937-BFF7-2E8B83E6F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5CFBA-1162-4182-94EC-1A09F872929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075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028BB5-DD13-4F69-8629-3685E68F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D9EDC-DC10-4B3D-9967-BBD12B0CEECF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A261D4C-F9E8-4CEE-BE63-1F304C750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1AC7AD-899E-4032-A30A-8A095419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7DEFD-F25B-4C48-890C-CE4772DE167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59216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97E1CDA3-38B9-470A-9B17-B09E5B106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D5430-75AF-451B-B1B1-57C44C2FD25F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7CB0D0AC-5584-415C-B045-68A2E8BAE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297BCC2B-9224-4349-9036-D27856B92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C15F1-89FC-4F98-8A2C-DF375CC2062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82842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DA88FA8A-3BA3-40D5-8F01-DC8670648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CB527-7C25-4495-AB03-2D63D32B323B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6349096-3F1F-4FAB-9DA2-356E71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DB533AD6-466B-4376-973B-98E7ED516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5DE7-4608-4148-B6F6-BC6F9184163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90539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F2D8C0C4-8E33-4B7D-A57D-30AC22077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4065-BF0B-4279-9718-8FE6B20EF7B4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4DA0127F-7360-4C83-86D1-077D6F79C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720E3174-2D8F-497C-BFF9-149BA9F5B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5ED19-7F6A-42D3-9EAA-0551830A385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23462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7E91CE7B-CC41-4B89-ACD1-F0ABE66D9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3F1BF-DB04-4C26-8B7F-31A38ECCB7FC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4628387E-486B-4A14-A066-FD3367178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E1FE99F9-2C09-444F-A8AF-08B14BF6E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CC7B-5AC7-4DFA-97FB-8B7543410E0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2625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83ED4A98-C91E-4195-89EE-F2FE90E89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DB1A8-5A70-46DF-8574-B36B2DBCD881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9D84294F-33EB-4C40-9E1F-8241B0B14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DD56586E-6798-4367-BC6C-5441A2952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9A14C-449D-4A9C-BB7E-EA85B25D48B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4151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0F589F7E-477B-4BAB-AEAD-B9D0F3333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0BA5D-FFD3-4A35-B959-42D754170131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339527DB-AB3E-484A-AC59-2F0E7F736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7D06D7BB-D7A9-4ACC-AC83-BD1E2BE21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FD44D-2959-4B60-BD50-A48EF6C757D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83868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14854728-3957-46E1-A8E8-9F4B425F7FB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B35462EE-EDF9-4359-B94B-0917A9906C6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5EDFB5-CEEA-4B92-B030-7FB85CF1E9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C83774-D313-43A1-9B07-43FB40A512CF}" type="datetimeFigureOut">
              <a:rPr lang="it-IT"/>
              <a:pPr>
                <a:defRPr/>
              </a:pPr>
              <a:t>28/03/2019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14DB03-586F-47B0-B77F-B982162B5F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B9E704C-E91C-4D86-884C-7850930251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7607AB8-3A55-4A80-A7F2-23D653FB829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utomutuoaiuto.i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6D3306B5-41F7-4227-8FDE-38EC9BDD5E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-24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it-IT" sz="4000" b="1" i="1" dirty="0">
                <a:solidFill>
                  <a:schemeClr val="bg1"/>
                </a:solidFill>
              </a:rPr>
              <a:t>www.siblings.it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it-IT" sz="2400" dirty="0">
                <a:solidFill>
                  <a:schemeClr val="bg1"/>
                </a:solidFill>
              </a:rPr>
              <a:t>RTS – </a:t>
            </a:r>
            <a:r>
              <a:rPr lang="it-IT" sz="2400" i="1" dirty="0">
                <a:solidFill>
                  <a:schemeClr val="bg1"/>
                </a:solidFill>
              </a:rPr>
              <a:t>Una vita speciale</a:t>
            </a:r>
            <a:r>
              <a:rPr lang="it-IT" sz="2400" dirty="0">
                <a:solidFill>
                  <a:schemeClr val="bg1"/>
                </a:solidFill>
              </a:rPr>
              <a:t>.  Rimini , 29/30 marzo 2019</a:t>
            </a:r>
          </a:p>
        </p:txBody>
      </p:sp>
      <p:pic>
        <p:nvPicPr>
          <p:cNvPr id="2053" name="Picture 2" descr="testata">
            <a:extLst>
              <a:ext uri="{FF2B5EF4-FFF2-40B4-BE49-F238E27FC236}">
                <a16:creationId xmlns:a16="http://schemas.microsoft.com/office/drawing/2014/main" id="{22E03CB1-9231-4580-97F7-DCE459258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57438"/>
            <a:ext cx="8642350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6EF480FA-8BB9-4317-9CF7-886E09D57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u="sng" dirty="0">
                <a:solidFill>
                  <a:schemeClr val="bg1"/>
                </a:solidFill>
              </a:rPr>
              <a:t>Il supervisore</a:t>
            </a:r>
            <a:endParaRPr lang="it-IT" sz="2000" u="sng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u="sng" dirty="0">
              <a:solidFill>
                <a:schemeClr val="bg1"/>
              </a:solidFill>
            </a:endParaRPr>
          </a:p>
          <a:p>
            <a:pPr marL="185738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tabLst>
                <a:tab pos="185738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La funzione del supervisore :</a:t>
            </a:r>
          </a:p>
          <a:p>
            <a:pPr marL="185738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tabLst>
                <a:tab pos="185738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I supervisori sono siblings di comprovata esperienza nell’a.m.a. a cui il Comitato Siblings Onlus affida il compito di :</a:t>
            </a:r>
          </a:p>
          <a:p>
            <a:pPr marL="185738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monitorare periodicamente l’attività dei facilitatori e l’andamento dei gruppi di a.m.a. </a:t>
            </a: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tabLst>
                <a:tab pos="384175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verificare che siano rispettate la filosofia e le regole dell’a.m.a. promosso dal Comitato Siblings Onlus</a:t>
            </a: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tabLst>
                <a:tab pos="384175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tabLst>
                <a:tab pos="384175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6EF480FA-8BB9-4317-9CF7-886E09D57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	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807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6EF480FA-8BB9-4317-9CF7-886E09D57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		Una riflessione preliminare</a:t>
            </a:r>
            <a:r>
              <a:rPr lang="en-US" dirty="0">
                <a:solidFill>
                  <a:schemeClr val="bg1"/>
                </a:solidFill>
              </a:rPr>
              <a:t>​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​</a:t>
            </a:r>
          </a:p>
          <a:p>
            <a:r>
              <a:rPr lang="it-IT" dirty="0">
                <a:solidFill>
                  <a:schemeClr val="bg1"/>
                </a:solidFill>
              </a:rPr>
              <a:t>E’ evidente che nel rapporto figlio disabile/genitori e nel rapporto tra fratello/sorella disabile e </a:t>
            </a:r>
            <a:r>
              <a:rPr lang="it-IT" dirty="0" err="1">
                <a:solidFill>
                  <a:schemeClr val="bg1"/>
                </a:solidFill>
              </a:rPr>
              <a:t>sibling</a:t>
            </a:r>
            <a:r>
              <a:rPr lang="it-IT" dirty="0">
                <a:solidFill>
                  <a:schemeClr val="bg1"/>
                </a:solidFill>
              </a:rPr>
              <a:t> esistono tratti comuni e tratti distintivi.</a:t>
            </a:r>
            <a:r>
              <a:rPr lang="en-US" dirty="0">
                <a:solidFill>
                  <a:schemeClr val="bg1"/>
                </a:solidFill>
              </a:rPr>
              <a:t>​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​</a:t>
            </a:r>
          </a:p>
          <a:p>
            <a:r>
              <a:rPr lang="it-IT" dirty="0">
                <a:solidFill>
                  <a:schemeClr val="bg1"/>
                </a:solidFill>
              </a:rPr>
              <a:t>Se da un lato quello che accomuna genitori e </a:t>
            </a:r>
            <a:r>
              <a:rPr lang="it-IT" dirty="0" err="1">
                <a:solidFill>
                  <a:schemeClr val="bg1"/>
                </a:solidFill>
              </a:rPr>
              <a:t>sibling</a:t>
            </a:r>
            <a:r>
              <a:rPr lang="it-IT" dirty="0">
                <a:solidFill>
                  <a:schemeClr val="bg1"/>
                </a:solidFill>
              </a:rPr>
              <a:t> è la cura, la preoccupazione, il senso di responsabilità, la forza della presenza nella propria vita, dall’ altro esistono delle differenze che si concretizzano in diversi atteggiamenti e diverse modalità di gestione del presente e di progettazione del futuro.</a:t>
            </a:r>
            <a:r>
              <a:rPr lang="en-US" dirty="0">
                <a:solidFill>
                  <a:schemeClr val="bg1"/>
                </a:solidFill>
              </a:rPr>
              <a:t>​</a:t>
            </a:r>
          </a:p>
          <a:p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888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6EF480FA-8BB9-4317-9CF7-886E09D57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/>
          </a:bodyPr>
          <a:lstStyle/>
          <a:p>
            <a:endParaRPr lang="it-IT" dirty="0">
              <a:solidFill>
                <a:schemeClr val="bg1"/>
              </a:solidFill>
            </a:endParaRPr>
          </a:p>
          <a:p>
            <a:r>
              <a:rPr lang="it-IT" dirty="0">
                <a:solidFill>
                  <a:schemeClr val="bg1"/>
                </a:solidFill>
              </a:rPr>
              <a:t>Noi </a:t>
            </a:r>
            <a:r>
              <a:rPr lang="it-IT" dirty="0" err="1">
                <a:solidFill>
                  <a:schemeClr val="bg1"/>
                </a:solidFill>
              </a:rPr>
              <a:t>sibling</a:t>
            </a:r>
            <a:r>
              <a:rPr lang="it-IT" dirty="0">
                <a:solidFill>
                  <a:schemeClr val="bg1"/>
                </a:solidFill>
              </a:rPr>
              <a:t> siamo i fratelli e le sorelle, tendenzialmente coetanei, tendenzialmente 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    con mondi di riferimento analoghi, con comunanza     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    di intenti  nel rapporto con i genitori, noi non 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    educhiamo, piuttosto viviamo assieme. </a:t>
            </a:r>
          </a:p>
          <a:p>
            <a:pPr marL="0" indent="0">
              <a:buNone/>
            </a:pP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	E questo è un punto di vista non alternativo, </a:t>
            </a:r>
          </a:p>
          <a:p>
            <a:pPr marL="0" indent="0">
              <a:buNone/>
            </a:pPr>
            <a:r>
              <a:rPr lang="it-IT" dirty="0">
                <a:solidFill>
                  <a:schemeClr val="bg1"/>
                </a:solidFill>
              </a:rPr>
              <a:t>          non conflittuale 	con i genitori, ma piuttosto    	dialettico, reciprocamente 	vantaggioso e 	arricchente. ​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798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6EF480FA-8BB9-4317-9CF7-886E09D57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2">
                  <a:lumMod val="90000"/>
                </a:schemeClr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C' è un curioso parallelismo tra la persona con disabilità e la persona </a:t>
            </a:r>
            <a:r>
              <a:rPr lang="it-IT" dirty="0" err="1">
                <a:solidFill>
                  <a:schemeClr val="bg1"/>
                </a:solidFill>
              </a:rPr>
              <a:t>sibling</a:t>
            </a:r>
            <a:r>
              <a:rPr lang="it-IT" dirty="0">
                <a:solidFill>
                  <a:schemeClr val="bg1"/>
                </a:solidFill>
              </a:rPr>
              <a:t>.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Noi come associazione non ci stancheremo mai di ripetere e ribadire che la persona con disabilità va vista prima di tutto come PERSONA.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La disabilità non deve essere  la prima,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preponderante specificità di un individuo,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la disabilità non deve essere lo schermo che si frappone nel rapporto tra noi e la PERSONA.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tabLst>
                <a:tab pos="384175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tabLst>
                <a:tab pos="384175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991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6EF480FA-8BB9-4317-9CF7-886E09D57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u="sng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Egualmente il/la </a:t>
            </a:r>
            <a:r>
              <a:rPr lang="it-IT" dirty="0" err="1">
                <a:solidFill>
                  <a:schemeClr val="bg1"/>
                </a:solidFill>
              </a:rPr>
              <a:t>sibling</a:t>
            </a:r>
            <a:r>
              <a:rPr lang="it-IT" dirty="0">
                <a:solidFill>
                  <a:schemeClr val="bg1"/>
                </a:solidFill>
              </a:rPr>
              <a:t> deve essere visto prima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come PERSONA e poi come SIBLING.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Il rischio in entrambi i casi è quello di "leggere" i comportamenti, i bisogni, i desideri delle persone come totalmente dipendenti dalla loro condizione.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In realtà un adolescente "infelice e ribelle"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lo è prima di tutto perché è un ADOLESCENTE e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poi su questa condizione si innestano le specificità (disabilità/ essere </a:t>
            </a:r>
            <a:r>
              <a:rPr lang="it-IT" dirty="0" err="1">
                <a:solidFill>
                  <a:schemeClr val="bg1"/>
                </a:solidFill>
                <a:cs typeface="Arial" charset="0"/>
              </a:rPr>
              <a:t>sibling</a:t>
            </a:r>
            <a:r>
              <a:rPr lang="it-IT" dirty="0">
                <a:solidFill>
                  <a:schemeClr val="bg1"/>
                </a:solidFill>
                <a:cs typeface="Arial" charset="0"/>
              </a:rPr>
              <a:t>/ ecc.)</a:t>
            </a: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tabLst>
                <a:tab pos="384175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tabLst>
                <a:tab pos="384175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618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F0379CDC-9688-4F08-9231-CEB4F8A94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Gruppo Siblings Onlus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u="sng" dirty="0">
                <a:solidFill>
                  <a:schemeClr val="bg1"/>
                </a:solidFill>
              </a:rPr>
              <a:t>Chi siamo :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Il Gruppo Siblings Onlus è </a:t>
            </a:r>
            <a:r>
              <a:rPr lang="it-IT" dirty="0">
                <a:solidFill>
                  <a:schemeClr val="bg1"/>
                </a:solidFill>
                <a:latin typeface="+mj-lt"/>
              </a:rPr>
              <a:t>composto e gestito esclusivamente da sorelle e fratelli di persone con disabilità, organizzati in Comitato promotore.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Attualmente il Gruppo Siblings - di cui il Comitato è l'organo istituzionale - offre a circa 400 sorelle e fratelli distribuiti su tutto il territorio nazionale, la possibilità di confrontarsi scambiando opinioni, idee e informazioni.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Il primo nucleo si è costituito 22 anni fa - nel 1997 - a Roma.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7A809440-7515-43F5-A7E6-545D723E2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u="sng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u="sng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u="sng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3600" u="sng" dirty="0">
                <a:solidFill>
                  <a:schemeClr val="bg1"/>
                </a:solidFill>
              </a:rPr>
              <a:t>La nostra mission :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3600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3600" dirty="0">
                <a:solidFill>
                  <a:schemeClr val="bg1"/>
                </a:solidFill>
              </a:rPr>
              <a:t>“ </a:t>
            </a:r>
            <a:r>
              <a:rPr lang="it-IT" sz="3600" i="1" dirty="0">
                <a:solidFill>
                  <a:schemeClr val="bg1"/>
                </a:solidFill>
              </a:rPr>
              <a:t>offrire alle sorelle e ai fratelli delle persone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3600" i="1" dirty="0">
                <a:solidFill>
                  <a:schemeClr val="bg1"/>
                </a:solidFill>
              </a:rPr>
              <a:t>con disabilità la possibilità di esprimersi condividendo e confrontando le proprie esperienze personali </a:t>
            </a:r>
            <a:r>
              <a:rPr lang="it-IT" sz="3600" dirty="0">
                <a:solidFill>
                  <a:schemeClr val="bg1"/>
                </a:solidFill>
              </a:rPr>
              <a:t>“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0A8E7331-7455-4073-8E08-249135BFC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24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u="sng" dirty="0">
                <a:solidFill>
                  <a:schemeClr val="bg1"/>
                </a:solidFill>
              </a:rPr>
              <a:t>Cosa facciamo :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La nostra attività si articola su quattro aree :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AutoNum type="arabicParenR"/>
              <a:defRPr/>
            </a:pPr>
            <a:r>
              <a:rPr lang="it-IT" dirty="0">
                <a:solidFill>
                  <a:schemeClr val="bg1"/>
                </a:solidFill>
              </a:rPr>
              <a:t>Mailing list (oltre 40.000 scambi)</a:t>
            </a:r>
          </a:p>
          <a:p>
            <a:pPr marL="514350" indent="-514350" eaLnBrk="1" fontAlgn="auto" hangingPunct="1">
              <a:spcAft>
                <a:spcPts val="0"/>
              </a:spcAft>
              <a:buAutoNum type="arabicParenR"/>
              <a:defRPr/>
            </a:pPr>
            <a:endParaRPr lang="it-IT" dirty="0">
              <a:solidFill>
                <a:schemeClr val="bg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2) Gruppi di auto-mutuo-aiuto (oltre 26)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it-IT" dirty="0">
              <a:solidFill>
                <a:schemeClr val="bg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3)Presenza in convegni e negli organi di informazione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it-IT" dirty="0">
              <a:solidFill>
                <a:schemeClr val="bg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4) Collaborazione con le altre realtà del mondo della disabilità e Enti </a:t>
            </a:r>
            <a:r>
              <a:rPr lang="it-IT" sz="1900" dirty="0">
                <a:solidFill>
                  <a:schemeClr val="bg1"/>
                </a:solidFill>
              </a:rPr>
              <a:t>(</a:t>
            </a:r>
            <a:r>
              <a:rPr lang="it-IT" sz="1900" dirty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t-IT" sz="1900" i="1" dirty="0">
                <a:solidFill>
                  <a:schemeClr val="bg1"/>
                </a:solidFill>
              </a:rPr>
              <a:t>Associazione Italiana Persone Down,</a:t>
            </a:r>
            <a:r>
              <a:rPr lang="it-IT" sz="1900" dirty="0">
                <a:solidFill>
                  <a:schemeClr val="bg1"/>
                </a:solidFill>
              </a:rPr>
              <a:t> </a:t>
            </a:r>
            <a:r>
              <a:rPr lang="it-IT" sz="1900" i="1" dirty="0">
                <a:solidFill>
                  <a:schemeClr val="bg1"/>
                </a:solidFill>
              </a:rPr>
              <a:t>Fondazione Italiana Verso il Futuro, Istituto Superiore della Sanità  “Linee Guida Nazionali Multidisciplinari per l'Assistenza Integrata alle Persone con Sindrome Down e alle loro Famiglie )</a:t>
            </a:r>
            <a:endParaRPr lang="it-IT" sz="1900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802AE0CF-331C-4BF6-A3E8-5E1805A84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u="sng" dirty="0">
                <a:solidFill>
                  <a:schemeClr val="bg1"/>
                </a:solidFill>
              </a:rPr>
              <a:t>Come sono strutturati i gruppi di auto-mutuo-aiuto del Comitato Siblings Onlus: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I nostri gruppi di a.m.a sono piccole comunità di persone unite da un’</a:t>
            </a:r>
            <a:r>
              <a:rPr lang="it-IT" sz="3600" b="1" i="1" dirty="0">
                <a:solidFill>
                  <a:schemeClr val="bg1"/>
                </a:solidFill>
                <a:cs typeface="Arial" charset="0"/>
              </a:rPr>
              <a:t>esperienza comune</a:t>
            </a:r>
            <a:r>
              <a:rPr lang="it-IT" sz="3600" b="1" dirty="0">
                <a:solidFill>
                  <a:schemeClr val="bg1"/>
                </a:solidFill>
                <a:cs typeface="Arial" charset="0"/>
              </a:rPr>
              <a:t> </a:t>
            </a:r>
            <a:r>
              <a:rPr lang="it-IT" dirty="0">
                <a:solidFill>
                  <a:schemeClr val="bg1"/>
                </a:solidFill>
                <a:cs typeface="Arial" charset="0"/>
              </a:rPr>
              <a:t>che si incontrano per: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4000" b="1" dirty="0">
                <a:solidFill>
                  <a:schemeClr val="bg1"/>
                </a:solidFill>
              </a:rPr>
              <a:t>Conoscersi</a:t>
            </a:r>
            <a:endParaRPr lang="it-IT" sz="4000" b="1" dirty="0">
              <a:solidFill>
                <a:schemeClr val="accent2"/>
              </a:solidFill>
              <a:latin typeface="Verdana" pitchFamily="34" charset="0"/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4000" b="1" dirty="0">
                <a:solidFill>
                  <a:schemeClr val="bg1"/>
                </a:solidFill>
              </a:rPr>
              <a:t>Condividere il proprio vissuto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4000" b="1" dirty="0">
                <a:solidFill>
                  <a:schemeClr val="bg1"/>
                </a:solidFill>
              </a:rPr>
              <a:t>Sostenersi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2000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2000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2000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2000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800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800" dirty="0">
                <a:solidFill>
                  <a:schemeClr val="bg1"/>
                </a:solidFill>
                <a:cs typeface="Arial" charset="0"/>
              </a:rPr>
              <a:t>Fonte: </a:t>
            </a:r>
            <a:r>
              <a:rPr lang="it-IT" sz="1800" i="1" dirty="0">
                <a:solidFill>
                  <a:schemeClr val="bg1"/>
                </a:solidFill>
                <a:cs typeface="Arial" charset="0"/>
              </a:rPr>
              <a:t>Associazione A.M.A. di Trento  (</a:t>
            </a:r>
            <a:r>
              <a:rPr lang="it-IT" sz="1800" i="1" dirty="0">
                <a:solidFill>
                  <a:schemeClr val="bg1"/>
                </a:solidFill>
                <a:cs typeface="Arial" charset="0"/>
                <a:hlinkClick r:id="rId2"/>
              </a:rPr>
              <a:t>www.automutuoaiuto.it</a:t>
            </a:r>
            <a:r>
              <a:rPr lang="it-IT" sz="1800" i="1" dirty="0">
                <a:solidFill>
                  <a:schemeClr val="bg1"/>
                </a:solidFill>
                <a:cs typeface="Arial" charset="0"/>
              </a:rPr>
              <a:t>)</a:t>
            </a:r>
            <a:endParaRPr lang="it-IT" sz="1800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55D7C1A9-48CE-448D-A43C-71BAA022A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u="sng" dirty="0">
                <a:solidFill>
                  <a:schemeClr val="bg1"/>
                </a:solidFill>
              </a:rPr>
              <a:t>I partecipanti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u="sng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it-IT" dirty="0">
                <a:solidFill>
                  <a:schemeClr val="bg1"/>
                </a:solidFill>
              </a:rPr>
              <a:t>Possono partecipare solo sorelle e fratelli di persone con disabilità, non sono previsti parenti o estranei, perché </a:t>
            </a:r>
            <a:r>
              <a:rPr lang="it-IT" dirty="0">
                <a:solidFill>
                  <a:schemeClr val="bg1"/>
                </a:solidFill>
                <a:cs typeface="Arial" charset="0"/>
              </a:rPr>
              <a:t>la presenza di chi non vive la stessa condizione potrebbe inibire la spontaneità degli interventi.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Il numero dei partecipanti generalmente è compreso tra 5 e 8, di età superiore ai 18 anni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000" dirty="0">
                <a:solidFill>
                  <a:schemeClr val="bg1"/>
                </a:solidFill>
                <a:cs typeface="Arial" charset="0"/>
              </a:rPr>
              <a:t>(è in via di sperimentazione un gruppo di adolescenti dai 14 anni in su, a Roma)</a:t>
            </a:r>
            <a:r>
              <a:rPr lang="it-IT" dirty="0">
                <a:solidFill>
                  <a:schemeClr val="bg1"/>
                </a:solidFill>
                <a:cs typeface="Arial" charset="0"/>
              </a:rPr>
              <a:t>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EBC9C2D7-AC6E-433A-9F0A-9E67955A1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u="sng" dirty="0">
                <a:solidFill>
                  <a:schemeClr val="bg1"/>
                </a:solidFill>
              </a:rPr>
              <a:t>Le regole di interlocuzione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u="sng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dirty="0">
                <a:solidFill>
                  <a:schemeClr val="bg1"/>
                </a:solidFill>
              </a:rPr>
              <a:t>  I partecipanti si impegnano 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2400" dirty="0">
              <a:solidFill>
                <a:schemeClr val="bg1"/>
              </a:solidFill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it-IT" sz="2400" dirty="0">
                <a:solidFill>
                  <a:schemeClr val="bg1"/>
                </a:solidFill>
              </a:rPr>
              <a:t>ad un ascolto attento e rispettoso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it-IT" sz="2400" dirty="0">
              <a:solidFill>
                <a:schemeClr val="bg1"/>
              </a:solidFill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it-IT" sz="2400" dirty="0">
                <a:solidFill>
                  <a:schemeClr val="bg1"/>
                </a:solidFill>
                <a:cs typeface="Arial" charset="0"/>
              </a:rPr>
              <a:t>a parlare prevalentemente di sé in quanto sorella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it-IT" sz="2400" dirty="0">
                <a:solidFill>
                  <a:schemeClr val="bg1"/>
                </a:solidFill>
                <a:cs typeface="Arial" charset="0"/>
              </a:rPr>
              <a:t>	o fratello di persona con disabilità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it-IT" sz="2400" dirty="0">
              <a:solidFill>
                <a:schemeClr val="bg1"/>
              </a:solidFill>
              <a:cs typeface="Arial" charset="0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it-IT" sz="2400" dirty="0">
                <a:solidFill>
                  <a:schemeClr val="bg1"/>
                </a:solidFill>
                <a:cs typeface="Arial" charset="0"/>
              </a:rPr>
              <a:t>alla massima riservatezza su ciò che si dice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it-IT" sz="2400" dirty="0">
                <a:solidFill>
                  <a:schemeClr val="bg1"/>
                </a:solidFill>
                <a:cs typeface="Arial" charset="0"/>
              </a:rPr>
              <a:t>	durante gli incontri</a:t>
            </a:r>
            <a:r>
              <a:rPr lang="it-IT" sz="2400" dirty="0">
                <a:cs typeface="Arial" charset="0"/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it-IT" sz="2400" dirty="0">
                <a:cs typeface="Arial" charset="0"/>
              </a:rPr>
              <a:t> 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it-IT" sz="2400" dirty="0">
                <a:solidFill>
                  <a:schemeClr val="bg1"/>
                </a:solidFill>
                <a:cs typeface="Arial" charset="0"/>
              </a:rPr>
              <a:t>a tenere un atteggiamento collaborativo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it-IT" sz="2400" dirty="0">
                <a:solidFill>
                  <a:schemeClr val="bg1"/>
                </a:solidFill>
                <a:cs typeface="Arial" charset="0"/>
              </a:rPr>
              <a:t>	negli incontri e nella fase organizzativa                                                                            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4AF4BA84-E34D-420C-ABF6-04F52638B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u="sng" dirty="0">
                <a:solidFill>
                  <a:schemeClr val="bg1"/>
                </a:solidFill>
              </a:rPr>
              <a:t>Il facilitatore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u="sng" dirty="0">
              <a:solidFill>
                <a:schemeClr val="bg1"/>
              </a:solidFill>
            </a:endParaRPr>
          </a:p>
          <a:p>
            <a:pPr marL="185738" algn="ctr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185738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Nei nostri gruppi il facilitatore è un sibling che avvia il gruppo nella fase iniziale.</a:t>
            </a:r>
          </a:p>
          <a:p>
            <a:pPr marL="185738" algn="ctr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185738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 Successivamente la figura del facilitatore viene ricoperta a rotazione da ciascun componente il gruppo di </a:t>
            </a:r>
            <a:r>
              <a:rPr lang="it-IT" dirty="0" err="1">
                <a:solidFill>
                  <a:schemeClr val="bg1"/>
                </a:solidFill>
                <a:cs typeface="Arial" charset="0"/>
              </a:rPr>
              <a:t>a.m.a</a:t>
            </a:r>
            <a:r>
              <a:rPr lang="it-IT" dirty="0">
                <a:solidFill>
                  <a:schemeClr val="bg1"/>
                </a:solidFill>
                <a:cs typeface="Arial" charset="0"/>
              </a:rPr>
              <a:t>.</a:t>
            </a:r>
          </a:p>
          <a:p>
            <a:pPr marL="185738" algn="ctr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185738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La modalità della relazione tra i partecipanti è </a:t>
            </a:r>
            <a:r>
              <a:rPr lang="it-IT" sz="3600" i="1" dirty="0">
                <a:solidFill>
                  <a:schemeClr val="bg1"/>
                </a:solidFill>
                <a:cs typeface="Arial" charset="0"/>
              </a:rPr>
              <a:t>peer-to-peer</a:t>
            </a:r>
            <a:r>
              <a:rPr lang="it-IT" sz="3600" dirty="0">
                <a:solidFill>
                  <a:schemeClr val="bg1"/>
                </a:solidFill>
                <a:cs typeface="Arial" charset="0"/>
              </a:rPr>
              <a:t>  </a:t>
            </a:r>
            <a:r>
              <a:rPr lang="it-IT" dirty="0">
                <a:solidFill>
                  <a:schemeClr val="bg1"/>
                </a:solidFill>
                <a:cs typeface="Arial" charset="0"/>
              </a:rPr>
              <a:t>(“da pari a pari”).</a:t>
            </a:r>
            <a:endParaRPr lang="it-IT" b="1" dirty="0">
              <a:solidFill>
                <a:schemeClr val="hlink"/>
              </a:solidFill>
              <a:latin typeface="Verdana" pitchFamily="34" charset="0"/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185738" algn="l"/>
              </a:tabLst>
              <a:defRPr/>
            </a:pPr>
            <a:endParaRPr lang="it-IT" b="1" dirty="0">
              <a:solidFill>
                <a:schemeClr val="hlink"/>
              </a:solidFill>
              <a:latin typeface="Verdana" pitchFamily="34" charset="0"/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A9D3A8EB-395A-4356-A24B-6AC477548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xtLst/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u="sng" dirty="0">
                <a:solidFill>
                  <a:schemeClr val="bg1"/>
                </a:solidFill>
              </a:rPr>
              <a:t>Il facilitatore </a:t>
            </a:r>
            <a:r>
              <a:rPr lang="it-IT" sz="2000" u="sng" dirty="0">
                <a:solidFill>
                  <a:schemeClr val="bg1"/>
                </a:solidFill>
              </a:rPr>
              <a:t>(segue)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u="sng" dirty="0">
              <a:solidFill>
                <a:schemeClr val="bg1"/>
              </a:solidFill>
            </a:endParaRPr>
          </a:p>
          <a:p>
            <a:pPr marL="185738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tabLst>
                <a:tab pos="185738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La funzione del facilitatore :</a:t>
            </a:r>
          </a:p>
          <a:p>
            <a:pPr marL="185738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 curare la fase di avviamento e organizzare gli incontri successivi al primo</a:t>
            </a: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favorire la conversazione tra i partecipanti suggerendo opportuni spunti tematici</a:t>
            </a: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r>
              <a:rPr lang="it-IT" dirty="0">
                <a:solidFill>
                  <a:schemeClr val="bg1"/>
                </a:solidFill>
                <a:cs typeface="Arial" charset="0"/>
              </a:rPr>
              <a:t>coordinarsi con i </a:t>
            </a:r>
            <a:r>
              <a:rPr lang="it-IT" sz="4000" dirty="0">
                <a:solidFill>
                  <a:schemeClr val="bg1"/>
                </a:solidFill>
                <a:cs typeface="Arial" charset="0"/>
              </a:rPr>
              <a:t>supervisori</a:t>
            </a:r>
            <a:r>
              <a:rPr lang="it-IT" dirty="0">
                <a:solidFill>
                  <a:schemeClr val="bg1"/>
                </a:solidFill>
                <a:cs typeface="Arial" charset="0"/>
              </a:rPr>
              <a:t> durante la fase di avviamento e di autogestione</a:t>
            </a: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185738" algn="ctr" eaLnBrk="1" fontAlgn="auto" hangingPunct="1">
              <a:spcAft>
                <a:spcPts val="0"/>
              </a:spcAft>
              <a:tabLst>
                <a:tab pos="185738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tabLst>
                <a:tab pos="384175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marL="290513" indent="-290513" algn="ctr" eaLnBrk="1" fontAlgn="auto" hangingPunct="1">
              <a:spcAft>
                <a:spcPts val="0"/>
              </a:spcAft>
              <a:buFontTx/>
              <a:buChar char="•"/>
              <a:tabLst>
                <a:tab pos="384175" algn="l"/>
              </a:tabLst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  <a:cs typeface="Arial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bg1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727</Words>
  <Application>Microsoft Office PowerPoint</Application>
  <PresentationFormat>Presentazione su schermo (4:3)</PresentationFormat>
  <Paragraphs>160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Verdana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Paolo Cosi</cp:lastModifiedBy>
  <cp:revision>65</cp:revision>
  <dcterms:created xsi:type="dcterms:W3CDTF">2013-04-01T13:50:51Z</dcterms:created>
  <dcterms:modified xsi:type="dcterms:W3CDTF">2019-03-28T06:36:23Z</dcterms:modified>
</cp:coreProperties>
</file>