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71" r:id="rId2"/>
    <p:sldId id="261" r:id="rId3"/>
    <p:sldId id="263" r:id="rId4"/>
    <p:sldId id="270" r:id="rId5"/>
    <p:sldId id="264" r:id="rId6"/>
    <p:sldId id="265" r:id="rId7"/>
    <p:sldId id="269" r:id="rId8"/>
    <p:sldId id="266" r:id="rId9"/>
    <p:sldId id="267" r:id="rId10"/>
    <p:sldId id="26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1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063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378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574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504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532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593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318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594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354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271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617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615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070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180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3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282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301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10F989-44BD-4DD6-B87C-B175EC1D5B35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FA4FD0-69D5-417B-8F9E-83EB77F5F6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318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b="1" dirty="0" smtClean="0">
                <a:latin typeface="Bradley Hand ITC" panose="03070402050302030203" pitchFamily="66" charset="0"/>
              </a:rPr>
              <a:t>Scuola – Famiglia…</a:t>
            </a:r>
            <a:endParaRPr lang="it-IT" sz="7200" b="1" dirty="0">
              <a:latin typeface="Bradley Hand ITC" panose="03070402050302030203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it-IT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  <a:ea typeface="+mj-ea"/>
                <a:cs typeface="+mj-cs"/>
              </a:rPr>
              <a:t>Mille fili differenti che diventano uno</a:t>
            </a:r>
          </a:p>
        </p:txBody>
      </p:sp>
    </p:spTree>
    <p:extLst>
      <p:ext uri="{BB962C8B-B14F-4D97-AF65-F5344CB8AC3E}">
        <p14:creationId xmlns:p14="http://schemas.microsoft.com/office/powerpoint/2010/main" xmlns="" val="90599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14" y="1413164"/>
            <a:ext cx="2929290" cy="2196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825479" y="1810961"/>
            <a:ext cx="4323558" cy="2432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967525" y="3858863"/>
            <a:ext cx="3545167" cy="1994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511" y="865182"/>
            <a:ext cx="3970942" cy="2233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Ovale 5"/>
          <p:cNvSpPr/>
          <p:nvPr/>
        </p:nvSpPr>
        <p:spPr>
          <a:xfrm>
            <a:off x="4967525" y="1878100"/>
            <a:ext cx="270163" cy="207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585363" y="1413164"/>
            <a:ext cx="353291" cy="145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746515" y="1159639"/>
            <a:ext cx="1542446" cy="359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384499" y="1399374"/>
            <a:ext cx="1362016" cy="238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34987" y="3849867"/>
            <a:ext cx="6096001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>
                <a:latin typeface="Bradley Hand ITC" panose="03070402050302030203" pitchFamily="66" charset="0"/>
              </a:rPr>
              <a:t>Credere nelle loro </a:t>
            </a:r>
            <a:endParaRPr lang="it-IT" sz="3200" b="1" dirty="0" smtClean="0">
              <a:latin typeface="Bradley Hand ITC" panose="03070402050302030203" pitchFamily="66" charset="0"/>
            </a:endParaRPr>
          </a:p>
          <a:p>
            <a:r>
              <a:rPr lang="it-IT" sz="3200" b="1" dirty="0" smtClean="0">
                <a:latin typeface="Bradley Hand ITC" panose="03070402050302030203" pitchFamily="66" charset="0"/>
              </a:rPr>
              <a:t>potenzialità</a:t>
            </a:r>
            <a:r>
              <a:rPr lang="it-IT" sz="3200" b="1" dirty="0">
                <a:latin typeface="Bradley Hand ITC" panose="03070402050302030203" pitchFamily="66" charset="0"/>
              </a:rPr>
              <a:t>, </a:t>
            </a:r>
            <a:endParaRPr lang="it-IT" sz="3200" b="1" dirty="0" smtClean="0">
              <a:latin typeface="Bradley Hand ITC" panose="03070402050302030203" pitchFamily="66" charset="0"/>
            </a:endParaRPr>
          </a:p>
          <a:p>
            <a:r>
              <a:rPr lang="it-IT" sz="3200" b="1" dirty="0" smtClean="0">
                <a:latin typeface="Bradley Hand ITC" panose="03070402050302030203" pitchFamily="66" charset="0"/>
              </a:rPr>
              <a:t>aiutarli </a:t>
            </a:r>
            <a:r>
              <a:rPr lang="it-IT" sz="3200" b="1" dirty="0">
                <a:latin typeface="Bradley Hand ITC" panose="03070402050302030203" pitchFamily="66" charset="0"/>
              </a:rPr>
              <a:t>a capire la </a:t>
            </a:r>
            <a:r>
              <a:rPr lang="it-IT" sz="3200" b="1" dirty="0" smtClean="0">
                <a:latin typeface="Bradley Hand ITC" panose="03070402050302030203" pitchFamily="66" charset="0"/>
              </a:rPr>
              <a:t>strada</a:t>
            </a:r>
          </a:p>
          <a:p>
            <a:r>
              <a:rPr lang="it-IT" sz="3200" b="1" dirty="0" smtClean="0">
                <a:latin typeface="Bradley Hand ITC" panose="03070402050302030203" pitchFamily="66" charset="0"/>
              </a:rPr>
              <a:t> </a:t>
            </a:r>
            <a:r>
              <a:rPr lang="it-IT" sz="3200" b="1" dirty="0">
                <a:latin typeface="Bradley Hand ITC" panose="03070402050302030203" pitchFamily="66" charset="0"/>
              </a:rPr>
              <a:t>da percorrere…</a:t>
            </a:r>
          </a:p>
        </p:txBody>
      </p:sp>
    </p:spTree>
    <p:extLst>
      <p:ext uri="{BB962C8B-B14F-4D97-AF65-F5344CB8AC3E}">
        <p14:creationId xmlns:p14="http://schemas.microsoft.com/office/powerpoint/2010/main" xmlns="" val="243117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00400" y="4955458"/>
            <a:ext cx="827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Edgar </a:t>
            </a:r>
            <a:r>
              <a:rPr lang="it-IT" b="1" dirty="0" err="1"/>
              <a:t>Morin</a:t>
            </a:r>
            <a:r>
              <a:rPr lang="it-IT" b="1" dirty="0"/>
              <a:t>, </a:t>
            </a:r>
            <a:r>
              <a:rPr lang="it-IT" b="1" i="1" dirty="0"/>
              <a:t>La testa ben fatta. Riforma dell'insegnamento e riforma del pensiero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356850" y="934966"/>
            <a:ext cx="93209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dirty="0" err="1">
                <a:latin typeface="Edwardian Script ITC" panose="030303020407070D0804" pitchFamily="66" charset="0"/>
              </a:rPr>
              <a:t>Complexus</a:t>
            </a:r>
            <a:r>
              <a:rPr lang="it-IT" sz="8000" dirty="0">
                <a:latin typeface="Edwardian Script ITC" panose="030303020407070D0804" pitchFamily="66" charset="0"/>
              </a:rPr>
              <a:t> è ciò che viene tessuto insieme, ed il tessuto deriva da fili differenti </a:t>
            </a:r>
            <a:r>
              <a:rPr lang="it-IT" sz="8000" dirty="0" smtClean="0">
                <a:latin typeface="Edwardian Script ITC" panose="030303020407070D0804" pitchFamily="66" charset="0"/>
              </a:rPr>
              <a:t>e </a:t>
            </a:r>
            <a:r>
              <a:rPr lang="it-IT" sz="8000" dirty="0">
                <a:latin typeface="Edwardian Script ITC" panose="030303020407070D0804" pitchFamily="66" charset="0"/>
              </a:rPr>
              <a:t>diventa </a:t>
            </a:r>
            <a:r>
              <a:rPr lang="it-IT" sz="8000" dirty="0" smtClean="0">
                <a:latin typeface="Edwardian Script ITC" panose="030303020407070D0804" pitchFamily="66" charset="0"/>
              </a:rPr>
              <a:t>uno.</a:t>
            </a:r>
            <a:endParaRPr lang="it-IT" sz="80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69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684834" y="1902242"/>
            <a:ext cx="7120647" cy="197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rgbClr val="1817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“OGNUNO È UN GENIO. MA SE SI GIUDICA UN PESCE DALLA SUA ABILITÀ DI ARRAMPICARSI SUGLI ALBERI, LUI PASSERÀ L’INTERA VITA A CREDERSI STUPIDO.”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6888174" y="3841234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181702"/>
                </a:solidFill>
                <a:latin typeface="Verdana" panose="020B0604030504040204" pitchFamily="34" charset="0"/>
              </a:rPr>
              <a:t>Albert Einstein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387"/>
          <a:stretch/>
        </p:blipFill>
        <p:spPr>
          <a:xfrm rot="16200000">
            <a:off x="2716663" y="3777384"/>
            <a:ext cx="1698289" cy="13339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02" r="15484"/>
          <a:stretch/>
        </p:blipFill>
        <p:spPr>
          <a:xfrm rot="16200000">
            <a:off x="4510412" y="3624346"/>
            <a:ext cx="1698291" cy="16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08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8573" y="1861089"/>
            <a:ext cx="3659814" cy="2058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59712" y="1609166"/>
            <a:ext cx="3663608" cy="2060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42203" y="1801233"/>
            <a:ext cx="3736431" cy="2101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Ovale 4"/>
          <p:cNvSpPr/>
          <p:nvPr/>
        </p:nvSpPr>
        <p:spPr>
          <a:xfrm>
            <a:off x="10129796" y="1749049"/>
            <a:ext cx="501445" cy="492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99294" y="1952897"/>
            <a:ext cx="3741058" cy="2104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CasellaDiTesto 8"/>
          <p:cNvSpPr txBox="1"/>
          <p:nvPr/>
        </p:nvSpPr>
        <p:spPr>
          <a:xfrm>
            <a:off x="5619135" y="48934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41033" y="5030878"/>
            <a:ext cx="892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Bradley Hand ITC" panose="03070402050302030203" pitchFamily="66" charset="0"/>
              </a:rPr>
              <a:t>…un obiettivo che si raggiunge con il supporto della famiglia, la collaborazione, intrisa di fiducia e speranza…</a:t>
            </a:r>
            <a:endParaRPr lang="it-IT" sz="2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7"/>
          <a:stretch/>
        </p:blipFill>
        <p:spPr>
          <a:xfrm rot="10800000">
            <a:off x="1114467" y="1017641"/>
            <a:ext cx="3251056" cy="2348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08656" y="2067748"/>
            <a:ext cx="4309512" cy="2424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12069" y="3791057"/>
            <a:ext cx="3736671" cy="2101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4654294" y="1017641"/>
            <a:ext cx="47833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atin typeface="Bradley Hand ITC" panose="03070402050302030203" pitchFamily="66" charset="0"/>
              </a:rPr>
              <a:t>Non dobbiamo </a:t>
            </a:r>
            <a:endParaRPr lang="it-IT" sz="3200" b="1" dirty="0" smtClean="0">
              <a:latin typeface="Bradley Hand ITC" panose="03070402050302030203" pitchFamily="66" charset="0"/>
            </a:endParaRPr>
          </a:p>
          <a:p>
            <a:r>
              <a:rPr lang="it-IT" sz="3200" b="1" dirty="0" smtClean="0">
                <a:latin typeface="Bradley Hand ITC" panose="03070402050302030203" pitchFamily="66" charset="0"/>
              </a:rPr>
              <a:t>sostituirci </a:t>
            </a:r>
            <a:r>
              <a:rPr lang="it-IT" sz="3200" b="1" dirty="0">
                <a:latin typeface="Bradley Hand ITC" panose="03070402050302030203" pitchFamily="66" charset="0"/>
              </a:rPr>
              <a:t>ai bambini…</a:t>
            </a:r>
          </a:p>
          <a:p>
            <a:r>
              <a:rPr lang="it-IT" sz="3200" b="1" dirty="0">
                <a:latin typeface="Bradley Hand ITC" panose="03070402050302030203" pitchFamily="66" charset="0"/>
              </a:rPr>
              <a:t>Diamogli la possibilità </a:t>
            </a:r>
            <a:endParaRPr lang="it-IT" sz="3200" b="1" dirty="0" smtClean="0">
              <a:latin typeface="Bradley Hand ITC" panose="03070402050302030203" pitchFamily="66" charset="0"/>
            </a:endParaRPr>
          </a:p>
          <a:p>
            <a:r>
              <a:rPr lang="it-IT" sz="3200" b="1" dirty="0" smtClean="0">
                <a:latin typeface="Bradley Hand ITC" panose="03070402050302030203" pitchFamily="66" charset="0"/>
              </a:rPr>
              <a:t>di </a:t>
            </a:r>
            <a:r>
              <a:rPr lang="it-IT" sz="3200" b="1" dirty="0">
                <a:latin typeface="Bradley Hand ITC" panose="03070402050302030203" pitchFamily="66" charset="0"/>
              </a:rPr>
              <a:t>fare da soli…</a:t>
            </a:r>
          </a:p>
          <a:p>
            <a:r>
              <a:rPr lang="it-IT" sz="3200" b="1" dirty="0" smtClean="0">
                <a:latin typeface="Bradley Hand ITC" panose="03070402050302030203" pitchFamily="66" charset="0"/>
              </a:rPr>
              <a:t>di </a:t>
            </a:r>
            <a:r>
              <a:rPr lang="it-IT" sz="3200" b="1" dirty="0">
                <a:latin typeface="Bradley Hand ITC" panose="03070402050302030203" pitchFamily="66" charset="0"/>
              </a:rPr>
              <a:t>sbagliare</a:t>
            </a:r>
            <a:r>
              <a:rPr lang="it-IT" sz="3200" b="1" dirty="0" smtClean="0">
                <a:latin typeface="Bradley Hand ITC" panose="03070402050302030203" pitchFamily="66" charset="0"/>
              </a:rPr>
              <a:t>….</a:t>
            </a:r>
          </a:p>
          <a:p>
            <a:r>
              <a:rPr lang="it-IT" sz="3200" b="1" dirty="0" smtClean="0">
                <a:latin typeface="Bradley Hand ITC" panose="03070402050302030203" pitchFamily="66" charset="0"/>
              </a:rPr>
              <a:t>Di sperimentare…</a:t>
            </a:r>
          </a:p>
          <a:p>
            <a:r>
              <a:rPr lang="it-IT" sz="3200" b="1" dirty="0" smtClean="0">
                <a:latin typeface="Bradley Hand ITC" panose="03070402050302030203" pitchFamily="66" charset="0"/>
              </a:rPr>
              <a:t>Concediamogli la possibilità di costruire la propria autonomia</a:t>
            </a:r>
            <a:endParaRPr lang="it-IT" sz="32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75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348"/>
          <a:stretch/>
        </p:blipFill>
        <p:spPr>
          <a:xfrm>
            <a:off x="7868096" y="3824205"/>
            <a:ext cx="3458664" cy="2178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8" b="18767"/>
          <a:stretch/>
        </p:blipFill>
        <p:spPr>
          <a:xfrm rot="5400000">
            <a:off x="4007011" y="2364295"/>
            <a:ext cx="4316405" cy="2213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505" b="21936"/>
          <a:stretch/>
        </p:blipFill>
        <p:spPr>
          <a:xfrm>
            <a:off x="929148" y="977415"/>
            <a:ext cx="3642852" cy="222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9" r="15699" b="33118"/>
          <a:stretch/>
        </p:blipFill>
        <p:spPr>
          <a:xfrm>
            <a:off x="7868096" y="980395"/>
            <a:ext cx="3458664" cy="2227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Ovale 14"/>
          <p:cNvSpPr/>
          <p:nvPr/>
        </p:nvSpPr>
        <p:spPr>
          <a:xfrm>
            <a:off x="3200400" y="2092409"/>
            <a:ext cx="249382" cy="172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075709" y="1519853"/>
            <a:ext cx="249382" cy="207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1350818" y="1312611"/>
            <a:ext cx="207818" cy="415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832019" y="1439506"/>
            <a:ext cx="353291" cy="207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0785764" y="4509654"/>
            <a:ext cx="311727" cy="207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154141" y="2265218"/>
            <a:ext cx="540328" cy="273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8853055" y="1727671"/>
            <a:ext cx="457200" cy="163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812101" y="3542599"/>
            <a:ext cx="4120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Bradley Hand ITC" panose="03070402050302030203" pitchFamily="66" charset="0"/>
              </a:rPr>
              <a:t>…le barriere da abbattere non sono solo architettoniche,</a:t>
            </a:r>
          </a:p>
          <a:p>
            <a:r>
              <a:rPr lang="it-IT" sz="3600" b="1" dirty="0" smtClean="0">
                <a:latin typeface="Bradley Hand ITC" panose="03070402050302030203" pitchFamily="66" charset="0"/>
              </a:rPr>
              <a:t>Ma culturali, quelle di tutti noi…</a:t>
            </a:r>
            <a:endParaRPr lang="it-IT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55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31166" y="1965489"/>
            <a:ext cx="4676674" cy="2630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8193" y="2250744"/>
            <a:ext cx="4311549" cy="2425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625" y="1001312"/>
            <a:ext cx="2597529" cy="4617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Ovale 6"/>
          <p:cNvSpPr/>
          <p:nvPr/>
        </p:nvSpPr>
        <p:spPr>
          <a:xfrm>
            <a:off x="2246907" y="1740310"/>
            <a:ext cx="514119" cy="206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153372" y="1307592"/>
            <a:ext cx="421350" cy="221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925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7458" y="2228143"/>
            <a:ext cx="4038429" cy="2271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3" b="13588"/>
          <a:stretch/>
        </p:blipFill>
        <p:spPr>
          <a:xfrm rot="5400000">
            <a:off x="7807552" y="2024123"/>
            <a:ext cx="4126957" cy="2157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Ovale 4"/>
          <p:cNvSpPr/>
          <p:nvPr/>
        </p:nvSpPr>
        <p:spPr>
          <a:xfrm>
            <a:off x="2015836" y="4281054"/>
            <a:ext cx="311728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604" y="1039274"/>
            <a:ext cx="4477757" cy="2677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3916740" y="4196735"/>
            <a:ext cx="7174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Bradley Hand ITC" panose="03070402050302030203" pitchFamily="66" charset="0"/>
              </a:rPr>
              <a:t>Inclusione….</a:t>
            </a:r>
          </a:p>
          <a:p>
            <a:r>
              <a:rPr lang="it-IT" sz="4000" b="1" dirty="0">
                <a:latin typeface="Bradley Hand ITC" panose="03070402050302030203" pitchFamily="66" charset="0"/>
              </a:rPr>
              <a:t>Conoscenza…</a:t>
            </a:r>
          </a:p>
          <a:p>
            <a:r>
              <a:rPr lang="it-IT" sz="4000" b="1" dirty="0">
                <a:latin typeface="Bradley Hand ITC" panose="03070402050302030203" pitchFamily="66" charset="0"/>
              </a:rPr>
              <a:t>Costruzione di nuovi rapporti</a:t>
            </a:r>
          </a:p>
        </p:txBody>
      </p:sp>
      <p:sp>
        <p:nvSpPr>
          <p:cNvPr id="8" name="Ovale 7"/>
          <p:cNvSpPr/>
          <p:nvPr/>
        </p:nvSpPr>
        <p:spPr>
          <a:xfrm>
            <a:off x="9335729" y="1946787"/>
            <a:ext cx="309716" cy="132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 flipV="1">
            <a:off x="10323871" y="2181286"/>
            <a:ext cx="443035" cy="163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601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21" r="6628"/>
          <a:stretch/>
        </p:blipFill>
        <p:spPr>
          <a:xfrm rot="10800000">
            <a:off x="1597364" y="1011326"/>
            <a:ext cx="2852109" cy="227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9"/>
          <a:stretch/>
        </p:blipFill>
        <p:spPr>
          <a:xfrm rot="10800000">
            <a:off x="7439107" y="940043"/>
            <a:ext cx="3377380" cy="227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9" t="28817" r="30726"/>
          <a:stretch/>
        </p:blipFill>
        <p:spPr>
          <a:xfrm rot="10800000">
            <a:off x="7907838" y="3540698"/>
            <a:ext cx="3449368" cy="245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35" r="10042" b="13483"/>
          <a:stretch/>
        </p:blipFill>
        <p:spPr>
          <a:xfrm>
            <a:off x="1032632" y="3567246"/>
            <a:ext cx="3506464" cy="245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Ovale 6"/>
          <p:cNvSpPr/>
          <p:nvPr/>
        </p:nvSpPr>
        <p:spPr>
          <a:xfrm>
            <a:off x="2256503" y="1917290"/>
            <a:ext cx="383458" cy="162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319149" y="1562629"/>
            <a:ext cx="383458" cy="162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639961" y="1370203"/>
            <a:ext cx="383458" cy="162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573593" y="4488582"/>
            <a:ext cx="516193" cy="250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9584598" y="1676760"/>
            <a:ext cx="383458" cy="162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9090272" y="1838993"/>
            <a:ext cx="383458" cy="162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0078065" y="979265"/>
            <a:ext cx="383458" cy="213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8986613" y="1030991"/>
            <a:ext cx="383458" cy="162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8244277" y="4216017"/>
            <a:ext cx="383458" cy="162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0461523" y="3957483"/>
            <a:ext cx="201561" cy="127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9473730" y="1251867"/>
            <a:ext cx="173330" cy="236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494217" y="1789652"/>
            <a:ext cx="191729" cy="417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918381" y="1148471"/>
            <a:ext cx="349121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 smtClean="0">
                <a:latin typeface="Bradley Hand ITC" panose="03070402050302030203" pitchFamily="66" charset="0"/>
              </a:rPr>
              <a:t>Abbiamo</a:t>
            </a:r>
          </a:p>
          <a:p>
            <a:pPr>
              <a:lnSpc>
                <a:spcPct val="150000"/>
              </a:lnSpc>
            </a:pPr>
            <a:r>
              <a:rPr lang="it-IT" sz="3200" b="1" dirty="0" smtClean="0">
                <a:latin typeface="Bradley Hand ITC" panose="03070402050302030203" pitchFamily="66" charset="0"/>
              </a:rPr>
              <a:t> affrontato </a:t>
            </a:r>
          </a:p>
          <a:p>
            <a:pPr>
              <a:lnSpc>
                <a:spcPct val="150000"/>
              </a:lnSpc>
            </a:pPr>
            <a:r>
              <a:rPr lang="it-IT" sz="3200" b="1" dirty="0" smtClean="0">
                <a:latin typeface="Bradley Hand ITC" panose="03070402050302030203" pitchFamily="66" charset="0"/>
              </a:rPr>
              <a:t>la diversità …</a:t>
            </a:r>
          </a:p>
          <a:p>
            <a:pPr>
              <a:lnSpc>
                <a:spcPct val="150000"/>
              </a:lnSpc>
            </a:pPr>
            <a:r>
              <a:rPr lang="it-IT" sz="3200" b="1" dirty="0">
                <a:latin typeface="Bradley Hand ITC" panose="03070402050302030203" pitchFamily="66" charset="0"/>
              </a:rPr>
              <a:t>l</a:t>
            </a:r>
            <a:r>
              <a:rPr lang="it-IT" sz="3200" b="1" dirty="0" smtClean="0">
                <a:latin typeface="Bradley Hand ITC" panose="03070402050302030203" pitchFamily="66" charset="0"/>
              </a:rPr>
              <a:t>’abbiamo conosciuta </a:t>
            </a:r>
          </a:p>
          <a:p>
            <a:pPr>
              <a:lnSpc>
                <a:spcPct val="150000"/>
              </a:lnSpc>
            </a:pPr>
            <a:r>
              <a:rPr lang="it-IT" sz="3200" b="1" dirty="0" smtClean="0">
                <a:latin typeface="Bradley Hand ITC" panose="03070402050302030203" pitchFamily="66" charset="0"/>
              </a:rPr>
              <a:t>e resa nostra…</a:t>
            </a:r>
            <a:endParaRPr lang="it-IT" sz="32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09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44" r="31068"/>
          <a:stretch/>
        </p:blipFill>
        <p:spPr>
          <a:xfrm rot="5400000">
            <a:off x="8371852" y="1563423"/>
            <a:ext cx="3554459" cy="2275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692" y="1021759"/>
            <a:ext cx="2255919" cy="4191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1325" y="1659393"/>
            <a:ext cx="3784774" cy="2128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80" t="19261"/>
          <a:stretch/>
        </p:blipFill>
        <p:spPr>
          <a:xfrm rot="5400000">
            <a:off x="5585855" y="2209693"/>
            <a:ext cx="3938689" cy="2170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Ovale 13"/>
          <p:cNvSpPr/>
          <p:nvPr/>
        </p:nvSpPr>
        <p:spPr>
          <a:xfrm>
            <a:off x="4283410" y="2701240"/>
            <a:ext cx="222064" cy="347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662595" y="1349170"/>
            <a:ext cx="464769" cy="187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875620" y="1050971"/>
            <a:ext cx="249382" cy="298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5502255" y="1661651"/>
            <a:ext cx="249382" cy="298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7164952" y="1959850"/>
            <a:ext cx="509631" cy="318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10798704" y="1176416"/>
            <a:ext cx="249382" cy="298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10149081" y="2403041"/>
            <a:ext cx="249382" cy="298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838926" y="4915125"/>
            <a:ext cx="99597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Bradley Hand ITC" panose="03070402050302030203" pitchFamily="66" charset="0"/>
              </a:rPr>
              <a:t>…ognuno di noi, </a:t>
            </a:r>
          </a:p>
          <a:p>
            <a:r>
              <a:rPr lang="it-IT" sz="2800" b="1" dirty="0" smtClean="0">
                <a:latin typeface="Bradley Hand ITC" panose="03070402050302030203" pitchFamily="66" charset="0"/>
              </a:rPr>
              <a:t>a proprio modo, ha ancora bisogno di abbattere le «proprie» barriere;</a:t>
            </a:r>
          </a:p>
          <a:p>
            <a:r>
              <a:rPr lang="it-IT" sz="2800" b="1" dirty="0" smtClean="0">
                <a:latin typeface="Bradley Hand ITC" panose="03070402050302030203" pitchFamily="66" charset="0"/>
              </a:rPr>
              <a:t>A volte abbiamo paura, e la paura ci rende ciechi…</a:t>
            </a:r>
            <a:endParaRPr lang="it-IT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59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pull/>
      </p:transition>
    </mc:Choice>
    <mc:Fallback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4523</TotalTime>
  <Words>195</Words>
  <Application>Microsoft Office PowerPoint</Application>
  <PresentationFormat>Personalizzato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Organico</vt:lpstr>
      <vt:lpstr>Scuola – Famiglia…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Scolastica</cp:lastModifiedBy>
  <cp:revision>35</cp:revision>
  <dcterms:created xsi:type="dcterms:W3CDTF">2016-11-02T09:08:39Z</dcterms:created>
  <dcterms:modified xsi:type="dcterms:W3CDTF">2017-06-13T12:55:06Z</dcterms:modified>
</cp:coreProperties>
</file>